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60" r:id="rId3"/>
    <p:sldId id="261" r:id="rId4"/>
    <p:sldId id="295" r:id="rId5"/>
    <p:sldId id="271" r:id="rId6"/>
    <p:sldId id="258" r:id="rId7"/>
    <p:sldId id="262" r:id="rId8"/>
    <p:sldId id="272" r:id="rId9"/>
    <p:sldId id="294" r:id="rId10"/>
    <p:sldId id="273" r:id="rId11"/>
    <p:sldId id="283" r:id="rId12"/>
    <p:sldId id="277" r:id="rId13"/>
    <p:sldId id="287" r:id="rId14"/>
    <p:sldId id="296" r:id="rId15"/>
    <p:sldId id="297" r:id="rId16"/>
    <p:sldId id="299" r:id="rId17"/>
    <p:sldId id="263" r:id="rId18"/>
    <p:sldId id="292" r:id="rId19"/>
    <p:sldId id="275" r:id="rId20"/>
    <p:sldId id="289" r:id="rId21"/>
    <p:sldId id="293" r:id="rId22"/>
    <p:sldId id="300" r:id="rId23"/>
    <p:sldId id="290" r:id="rId24"/>
  </p:sldIdLst>
  <p:sldSz cx="12192000" cy="6858000"/>
  <p:notesSz cx="6858000" cy="9144000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93131"/>
    <a:srgbClr val="ECC486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25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38" y="206"/>
      </p:cViewPr>
      <p:guideLst>
        <p:guide orient="horz" pos="2160"/>
        <p:guide pos="384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019504" y="2422525"/>
            <a:ext cx="5623034" cy="1006475"/>
          </a:xfrm>
        </p:spPr>
        <p:txBody>
          <a:bodyPr anchor="b"/>
          <a:lstStyle>
            <a:lvl1pPr algn="l">
              <a:defRPr sz="6000">
                <a:solidFill>
                  <a:srgbClr val="ECC486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defRPr>
            </a:lvl1pPr>
          </a:lstStyle>
          <a:p>
            <a:r>
              <a:rPr lang="zh-CN" altLang="en-US" dirty="0"/>
              <a:t>党政风</a:t>
            </a:r>
            <a:r>
              <a:rPr lang="en-US" altLang="zh-CN" dirty="0"/>
              <a:t>PPT</a:t>
            </a:r>
            <a:r>
              <a:rPr lang="zh-CN" altLang="en-US" dirty="0"/>
              <a:t>母版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019504" y="3521076"/>
            <a:ext cx="5623034" cy="365125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92204" y="523081"/>
            <a:ext cx="10361596" cy="7794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992204" y="1450239"/>
            <a:ext cx="10361596" cy="4351338"/>
          </a:xfrm>
        </p:spPr>
        <p:txBody>
          <a:bodyPr/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: 圆角 6"/>
          <p:cNvSpPr/>
          <p:nvPr userDrawn="1"/>
        </p:nvSpPr>
        <p:spPr>
          <a:xfrm>
            <a:off x="3454400" y="495700"/>
            <a:ext cx="127000" cy="834223"/>
          </a:xfrm>
          <a:prstGeom prst="roundRect">
            <a:avLst>
              <a:gd name="adj" fmla="val 50000"/>
            </a:avLst>
          </a:prstGeom>
          <a:solidFill>
            <a:srgbClr val="D931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-1.85185E-6 L -0.21588 -1.85185E-6 " pathEditMode="relative" rAng="0" ptsTypes="AA">
                                      <p:cBhvr>
                                        <p:cTn id="6" dur="11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53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50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>
        <p:tmplLst>
          <p:tmpl lvl="1">
            <p:tnLst>
              <p:par>
                <p:cTn presetID="10" presetClass="entr" presetSubtype="0" fill="hold" nodeType="withEffect">
                  <p:stCondLst>
                    <p:cond delay="5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2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3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4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  <p:tmpl lvl="5">
            <p:tnLst>
              <p:par>
                <p:cTn presetID="10" presetClass="entr" presetSubtype="0" fill="hold" nodeType="withEffect">
                  <p:stCondLst>
                    <p:cond delay="8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fade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7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523081"/>
            <a:ext cx="10515600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450239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F7A3FE-1779-4931-ABB6-275D40FC1457}" type="datetimeFigureOut">
              <a:rPr lang="zh-CN" altLang="en-US" smtClean="0"/>
              <a:t>2022/11/8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5B8E26-A4E4-42A6-AA59-D5E3DE2431B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方正小标宋简体" panose="03000509000000000000" pitchFamily="65" charset="-122"/>
          <a:ea typeface="方正小标宋简体" panose="03000509000000000000" pitchFamily="65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3" Type="http://schemas.openxmlformats.org/officeDocument/2006/relationships/image" Target="../media/image35.jpeg"/><Relationship Id="rId7" Type="http://schemas.openxmlformats.org/officeDocument/2006/relationships/image" Target="../media/image39.jpe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eg"/><Relationship Id="rId11" Type="http://schemas.openxmlformats.org/officeDocument/2006/relationships/image" Target="../media/image43.jpeg"/><Relationship Id="rId5" Type="http://schemas.openxmlformats.org/officeDocument/2006/relationships/image" Target="../media/image37.jpeg"/><Relationship Id="rId10" Type="http://schemas.openxmlformats.org/officeDocument/2006/relationships/image" Target="../media/image42.png"/><Relationship Id="rId4" Type="http://schemas.openxmlformats.org/officeDocument/2006/relationships/image" Target="../media/image36.jpeg"/><Relationship Id="rId9" Type="http://schemas.openxmlformats.org/officeDocument/2006/relationships/image" Target="../media/image41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jpeg"/><Relationship Id="rId3" Type="http://schemas.openxmlformats.org/officeDocument/2006/relationships/image" Target="../media/image47.jpeg"/><Relationship Id="rId7" Type="http://schemas.openxmlformats.org/officeDocument/2006/relationships/image" Target="../media/image51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jpeg"/><Relationship Id="rId11" Type="http://schemas.openxmlformats.org/officeDocument/2006/relationships/image" Target="../media/image55.jpeg"/><Relationship Id="rId5" Type="http://schemas.openxmlformats.org/officeDocument/2006/relationships/image" Target="../media/image49.jpeg"/><Relationship Id="rId10" Type="http://schemas.openxmlformats.org/officeDocument/2006/relationships/image" Target="../media/image54.png"/><Relationship Id="rId4" Type="http://schemas.openxmlformats.org/officeDocument/2006/relationships/image" Target="../media/image48.jpeg"/><Relationship Id="rId9" Type="http://schemas.openxmlformats.org/officeDocument/2006/relationships/image" Target="../media/image5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68.jpe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jpe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0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2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jpeg"/><Relationship Id="rId11" Type="http://schemas.openxmlformats.org/officeDocument/2006/relationships/image" Target="../media/image28.jpeg"/><Relationship Id="rId5" Type="http://schemas.openxmlformats.org/officeDocument/2006/relationships/image" Target="../media/image23.png"/><Relationship Id="rId10" Type="http://schemas.openxmlformats.org/officeDocument/2006/relationships/image" Target="../media/image27.png"/><Relationship Id="rId4" Type="http://schemas.openxmlformats.org/officeDocument/2006/relationships/image" Target="../media/image22.jpeg"/><Relationship Id="rId9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14251" y="2195726"/>
            <a:ext cx="6561433" cy="1047721"/>
          </a:xfrm>
        </p:spPr>
        <p:txBody>
          <a:bodyPr>
            <a:normAutofit/>
          </a:bodyPr>
          <a:lstStyle/>
          <a:p>
            <a:pPr algn="dist"/>
            <a:r>
              <a:rPr lang="zh-CN" altLang="en-US" u="sng" dirty="0" smtClean="0"/>
              <a:t>旅途本身的意义</a:t>
            </a:r>
            <a:endParaRPr lang="zh-CN" altLang="en-US" u="sng" dirty="0"/>
          </a:p>
        </p:txBody>
      </p:sp>
      <p:grpSp>
        <p:nvGrpSpPr>
          <p:cNvPr id="7" name="组合 6"/>
          <p:cNvGrpSpPr/>
          <p:nvPr/>
        </p:nvGrpSpPr>
        <p:grpSpPr>
          <a:xfrm>
            <a:off x="261258" y="3811979"/>
            <a:ext cx="8204346" cy="1360529"/>
            <a:chOff x="4333875" y="5129263"/>
            <a:chExt cx="4122203" cy="462345"/>
          </a:xfrm>
        </p:grpSpPr>
        <p:sp>
          <p:nvSpPr>
            <p:cNvPr id="5" name="矩形: 圆角 4"/>
            <p:cNvSpPr/>
            <p:nvPr/>
          </p:nvSpPr>
          <p:spPr>
            <a:xfrm>
              <a:off x="4333875" y="5129263"/>
              <a:ext cx="4122203" cy="462345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  <a:effectLst>
              <a:softEdge rad="1270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4647550" y="5381574"/>
              <a:ext cx="3489925" cy="135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信息学院</a:t>
              </a:r>
              <a:r>
                <a:rPr lang="en-US" altLang="zh-CN" sz="2000" dirty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·</a:t>
              </a:r>
              <a:r>
                <a:rPr lang="zh-CN" altLang="en-US" sz="20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电信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2004 ·   </a:t>
              </a:r>
              <a:r>
                <a:rPr lang="zh-CN" altLang="en-US" sz="20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李豪现  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·         8</a:t>
              </a:r>
              <a:r>
                <a:rPr lang="zh-CN" altLang="en-US" sz="20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人        </a:t>
              </a:r>
              <a:r>
                <a:rPr lang="en-US" altLang="zh-CN" sz="20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·     40</a:t>
              </a:r>
              <a:r>
                <a:rPr lang="zh-CN" altLang="en-US" sz="20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人</a:t>
              </a:r>
              <a:endParaRPr lang="zh-CN" altLang="en-US" sz="2000" dirty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</p:grp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635595" y="4002759"/>
            <a:ext cx="8298360" cy="462345"/>
          </a:xfrm>
        </p:spPr>
        <p:txBody>
          <a:bodyPr>
            <a:noAutofit/>
          </a:bodyPr>
          <a:lstStyle/>
          <a:p>
            <a:r>
              <a:rPr lang="en-US" altLang="zh-CN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——</a:t>
            </a:r>
            <a:r>
              <a:rPr lang="zh-CN" altLang="en-US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团委</a:t>
            </a:r>
            <a:r>
              <a:rPr lang="en-US" altLang="zh-CN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·</a:t>
            </a:r>
            <a:r>
              <a:rPr lang="zh-CN" altLang="en-US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团支部</a:t>
            </a:r>
            <a:r>
              <a:rPr lang="en-US" altLang="zh-CN" dirty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·</a:t>
            </a:r>
            <a:r>
              <a:rPr lang="zh-CN" altLang="en-US" sz="3600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团支书</a:t>
            </a:r>
            <a:r>
              <a:rPr lang="en-US" altLang="zh-CN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·</a:t>
            </a:r>
            <a:r>
              <a:rPr lang="zh-CN" altLang="en-US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支部委员</a:t>
            </a:r>
            <a:r>
              <a:rPr lang="en-US" altLang="zh-CN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·</a:t>
            </a:r>
            <a:r>
              <a:rPr lang="zh-CN" altLang="en-US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支部成员</a:t>
            </a:r>
            <a:endParaRPr lang="zh-CN" altLang="en-US" dirty="0">
              <a:solidFill>
                <a:srgbClr val="C00000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8" name="副标题 2"/>
          <p:cNvSpPr txBox="1"/>
          <p:nvPr/>
        </p:nvSpPr>
        <p:spPr>
          <a:xfrm>
            <a:off x="214251" y="3207097"/>
            <a:ext cx="8298360" cy="462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sz="2000" dirty="0" smtClean="0">
                <a:solidFill>
                  <a:srgbClr val="ECC486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十佳百优、五四评优、支部活动</a:t>
            </a:r>
            <a:r>
              <a:rPr lang="en-US" altLang="zh-CN" sz="2000" dirty="0" smtClean="0">
                <a:solidFill>
                  <a:srgbClr val="ECC486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……</a:t>
            </a:r>
            <a:r>
              <a:rPr lang="zh-CN" altLang="en-US" sz="2000" dirty="0" smtClean="0">
                <a:solidFill>
                  <a:srgbClr val="ECC486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都是你旅途的一部分</a:t>
            </a:r>
            <a:endParaRPr lang="zh-CN" altLang="en-US" sz="2000" dirty="0">
              <a:solidFill>
                <a:srgbClr val="ECC486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线下采访：心声共鸣，</a:t>
            </a:r>
            <a:r>
              <a:rPr lang="en-US" altLang="zh-CN" dirty="0" smtClean="0"/>
              <a:t>1+1&gt;2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050" y="6450568"/>
            <a:ext cx="817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校内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“一对一”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采访模式：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了解校园思想动态，倾听青年对党心声</a:t>
            </a:r>
            <a:endParaRPr lang="zh-CN" altLang="en-US" dirty="0" smtClean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7" name="文本框 29"/>
          <p:cNvSpPr txBox="1"/>
          <p:nvPr/>
        </p:nvSpPr>
        <p:spPr>
          <a:xfrm>
            <a:off x="0" y="47019"/>
            <a:ext cx="143394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学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史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务</a:t>
            </a:r>
            <a:r>
              <a:rPr lang="zh-CN" alt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实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264695" y="1563158"/>
            <a:ext cx="11690634" cy="4686612"/>
            <a:chOff x="264695" y="1563158"/>
            <a:chExt cx="11690634" cy="4686612"/>
          </a:xfrm>
        </p:grpSpPr>
        <p:pic>
          <p:nvPicPr>
            <p:cNvPr id="3074" name="Picture 2"/>
            <p:cNvPicPr>
              <a:picLocks noChangeAspect="1" noChangeArrowheads="1"/>
            </p:cNvPicPr>
            <p:nvPr/>
          </p:nvPicPr>
          <p:blipFill rotWithShape="1">
            <a:blip r:embed="rId2"/>
            <a:srcRect l="6499" t="39234" r="10876"/>
            <a:stretch/>
          </p:blipFill>
          <p:spPr bwMode="auto">
            <a:xfrm>
              <a:off x="264695" y="3333616"/>
              <a:ext cx="4355431" cy="29161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075" name="Picture 3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913960" y="3333616"/>
              <a:ext cx="3807869" cy="28559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5278"/>
            <a:stretch/>
          </p:blipFill>
          <p:spPr>
            <a:xfrm>
              <a:off x="9015662" y="1563158"/>
              <a:ext cx="2939667" cy="4626360"/>
            </a:xfrm>
            <a:prstGeom prst="rect">
              <a:avLst/>
            </a:prstGeom>
          </p:spPr>
        </p:pic>
      </p:grpSp>
      <p:sp>
        <p:nvSpPr>
          <p:cNvPr id="8" name="文本框 7"/>
          <p:cNvSpPr txBox="1"/>
          <p:nvPr/>
        </p:nvSpPr>
        <p:spPr>
          <a:xfrm>
            <a:off x="408008" y="1563158"/>
            <a:ext cx="831382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 algn="just"/>
            <a:r>
              <a:rPr lang="zh-CN" altLang="zh-CN" sz="2400" dirty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只有青年最了解</a:t>
            </a:r>
            <a:r>
              <a:rPr lang="zh-CN" altLang="zh-CN" sz="2400" dirty="0" smtClean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青年</a:t>
            </a:r>
            <a:r>
              <a:rPr lang="zh-CN" altLang="en-US" sz="2400" dirty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。</a:t>
            </a:r>
            <a:r>
              <a:rPr lang="zh-CN" altLang="zh-CN" sz="2400" dirty="0" smtClean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不能</a:t>
            </a:r>
            <a:r>
              <a:rPr lang="zh-CN" altLang="zh-CN" sz="2400" dirty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一味地单向“传声”，更要倾听青年的双向“心声”</a:t>
            </a:r>
            <a:r>
              <a:rPr lang="zh-CN" altLang="zh-CN" sz="2400" dirty="0" smtClean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。校</a:t>
            </a:r>
            <a:r>
              <a:rPr lang="zh-CN" altLang="zh-CN" sz="2400" dirty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内“一对一”采访模式，不仅能够让支部成员了解校园思想动态，更能让青年之间的爱党心声共鸣，达到“</a:t>
            </a:r>
            <a:r>
              <a:rPr lang="en-US" altLang="zh-CN" sz="2400" dirty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1+1&gt;2</a:t>
            </a:r>
            <a:r>
              <a:rPr lang="zh-CN" altLang="zh-CN" sz="2400" dirty="0"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”的双向“传声”效果。</a:t>
            </a:r>
            <a:endParaRPr lang="zh-CN" altLang="en-US" sz="2400" dirty="0"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/>
          <p:cNvGrpSpPr/>
          <p:nvPr/>
        </p:nvGrpSpPr>
        <p:grpSpPr>
          <a:xfrm>
            <a:off x="371475" y="1390412"/>
            <a:ext cx="11613733" cy="4832995"/>
            <a:chOff x="371475" y="1390412"/>
            <a:chExt cx="11613733" cy="4832995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475" y="3937261"/>
              <a:ext cx="1705476" cy="2273968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5997" y="1390412"/>
              <a:ext cx="1730632" cy="2307510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225" y="1410728"/>
              <a:ext cx="1759619" cy="2346158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72224" y="3937261"/>
              <a:ext cx="1759619" cy="228614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26695" y="1702984"/>
              <a:ext cx="2346160" cy="1761649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4141886" y="4232701"/>
              <a:ext cx="2273968" cy="1707443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4978"/>
            <a:stretch/>
          </p:blipFill>
          <p:spPr>
            <a:xfrm>
              <a:off x="6423444" y="1714278"/>
              <a:ext cx="2282525" cy="4213987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972961" y="2583807"/>
              <a:ext cx="3012247" cy="2261791"/>
            </a:xfrm>
            <a:prstGeom prst="rect">
              <a:avLst/>
            </a:prstGeom>
          </p:spPr>
        </p:pic>
      </p:grp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线上宣传：奋斗强国，青春风采</a:t>
            </a:r>
            <a:endParaRPr lang="zh-CN" altLang="en-US" dirty="0"/>
          </a:p>
        </p:txBody>
      </p:sp>
      <p:grpSp>
        <p:nvGrpSpPr>
          <p:cNvPr id="19" name="组合 18"/>
          <p:cNvGrpSpPr/>
          <p:nvPr/>
        </p:nvGrpSpPr>
        <p:grpSpPr>
          <a:xfrm>
            <a:off x="708624" y="1801257"/>
            <a:ext cx="10278162" cy="4178428"/>
            <a:chOff x="708624" y="1801257"/>
            <a:chExt cx="10278162" cy="4178428"/>
          </a:xfrm>
        </p:grpSpPr>
        <p:pic>
          <p:nvPicPr>
            <p:cNvPr id="6" name="图片 5"/>
            <p:cNvPicPr/>
            <p:nvPr/>
          </p:nvPicPr>
          <p:blipFill>
            <a:blip r:embed="rId10" cstate="print"/>
            <a:srcRect/>
            <a:stretch>
              <a:fillRect/>
            </a:stretch>
          </p:blipFill>
          <p:spPr bwMode="auto">
            <a:xfrm>
              <a:off x="708624" y="1801257"/>
              <a:ext cx="5420561" cy="417842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7" name="图片 6" descr="C:\Users\win10\Documents\Tencent Files\3382972139\Image\C2C\AD763486CEF0CE5472DC86A6701C3830.jpg"/>
            <p:cNvPicPr/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6639895" y="1824847"/>
              <a:ext cx="4346891" cy="41548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sp>
        <p:nvSpPr>
          <p:cNvPr id="9" name="TextBox 8"/>
          <p:cNvSpPr txBox="1"/>
          <p:nvPr/>
        </p:nvSpPr>
        <p:spPr>
          <a:xfrm>
            <a:off x="9525" y="6450568"/>
            <a:ext cx="101536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多渠道融媒体宣传：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以爱党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宣言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的形式传播、展示时代青年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奋斗强国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之心，让思想教育更有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生气</a:t>
            </a:r>
          </a:p>
          <a:p>
            <a:endParaRPr lang="zh-CN" altLang="en-US" dirty="0" smtClean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8" name="文本框 29"/>
          <p:cNvSpPr txBox="1"/>
          <p:nvPr/>
        </p:nvSpPr>
        <p:spPr>
          <a:xfrm>
            <a:off x="0" y="47019"/>
            <a:ext cx="143394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学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史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务</a:t>
            </a:r>
            <a:r>
              <a:rPr lang="zh-CN" alt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实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红色实践：以践促学，知行合一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25" y="6450568"/>
            <a:ext cx="817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以践促学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的方式：通过校外红色实践活动，让党史教育更接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地气</a:t>
            </a:r>
            <a:endParaRPr lang="zh-CN" altLang="en-US" b="1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7" name="文本框 29"/>
          <p:cNvSpPr txBox="1"/>
          <p:nvPr/>
        </p:nvSpPr>
        <p:spPr>
          <a:xfrm>
            <a:off x="0" y="47019"/>
            <a:ext cx="143394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学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史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务</a:t>
            </a:r>
            <a:r>
              <a:rPr lang="zh-CN" alt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实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pic>
        <p:nvPicPr>
          <p:cNvPr id="8" name="Picture 8" descr="C:\Users\win10\Documents\Tencent Files\3382972139\Image\C2C\90C48955FF60D2B881C60E292021A7C6.jpg"/>
          <p:cNvPicPr>
            <a:picLocks noChangeAspect="1" noChangeArrowheads="1"/>
          </p:cNvPicPr>
          <p:nvPr/>
        </p:nvPicPr>
        <p:blipFill>
          <a:blip r:embed="rId2" cstate="print"/>
          <a:srcRect t="18238" b="975"/>
          <a:stretch>
            <a:fillRect/>
          </a:stretch>
        </p:blipFill>
        <p:spPr bwMode="auto">
          <a:xfrm>
            <a:off x="7018928" y="1639633"/>
            <a:ext cx="4772019" cy="2891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组合 9"/>
          <p:cNvGrpSpPr/>
          <p:nvPr/>
        </p:nvGrpSpPr>
        <p:grpSpPr>
          <a:xfrm>
            <a:off x="939065" y="1696873"/>
            <a:ext cx="5821190" cy="4440669"/>
            <a:chOff x="939065" y="1696873"/>
            <a:chExt cx="5821190" cy="4440669"/>
          </a:xfrm>
        </p:grpSpPr>
        <p:pic>
          <p:nvPicPr>
            <p:cNvPr id="15361" name="Picture 1"/>
            <p:cNvPicPr>
              <a:picLocks noChangeAspect="1" noChangeArrowheads="1"/>
            </p:cNvPicPr>
            <p:nvPr/>
          </p:nvPicPr>
          <p:blipFill rotWithShape="1">
            <a:blip r:embed="rId3"/>
            <a:srcRect t="43896" r="4082" b="1658"/>
            <a:stretch/>
          </p:blipFill>
          <p:spPr bwMode="auto">
            <a:xfrm>
              <a:off x="1134725" y="3364974"/>
              <a:ext cx="4977317" cy="277256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" name="文本框 2"/>
            <p:cNvSpPr txBox="1"/>
            <p:nvPr/>
          </p:nvSpPr>
          <p:spPr>
            <a:xfrm>
              <a:off x="939065" y="1696873"/>
              <a:ext cx="5821190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en-US" altLang="zh-CN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  </a:t>
              </a:r>
              <a:r>
                <a:rPr lang="zh-CN" altLang="zh-CN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踏</a:t>
              </a:r>
              <a:r>
                <a:rPr lang="zh-CN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入陵园，成员们沿着石板路向上走，烈士们的纪念碑矗立道旁左右。行至碑前，同学们驻足阅读烈士们的生平介绍，追昔抚膺，重温革命之初心。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62138" y="4724466"/>
            <a:ext cx="5485598" cy="1398531"/>
            <a:chOff x="6173002" y="4724466"/>
            <a:chExt cx="5485598" cy="1398531"/>
          </a:xfrm>
        </p:grpSpPr>
        <p:sp>
          <p:nvSpPr>
            <p:cNvPr id="11" name="矩形 10"/>
            <p:cNvSpPr/>
            <p:nvPr/>
          </p:nvSpPr>
          <p:spPr>
            <a:xfrm>
              <a:off x="6173002" y="4724466"/>
              <a:ext cx="5302047" cy="13985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633917" y="4844006"/>
              <a:ext cx="5024683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zh-CN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在</a:t>
              </a:r>
              <a:r>
                <a:rPr lang="zh-CN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与革命遗迹近距离的接触中</a:t>
              </a:r>
              <a:r>
                <a:rPr lang="zh-CN" altLang="zh-CN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，</a:t>
              </a:r>
              <a:endParaRPr lang="en-US" altLang="zh-CN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endParaRPr>
            </a:p>
            <a:p>
              <a:pPr algn="just"/>
              <a:r>
                <a:rPr lang="zh-CN" altLang="zh-CN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更</a:t>
              </a:r>
              <a:r>
                <a:rPr lang="zh-CN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深刻地体悟革命初心与精神</a:t>
              </a:r>
              <a:r>
                <a:rPr lang="zh-CN" altLang="zh-CN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，</a:t>
              </a:r>
              <a:endParaRPr lang="en-US" altLang="zh-CN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endParaRPr>
            </a:p>
            <a:p>
              <a:pPr algn="just"/>
              <a:r>
                <a:rPr lang="zh-CN" altLang="zh-CN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化历史为力量</a:t>
              </a:r>
              <a:r>
                <a:rPr lang="zh-CN" altLang="zh-CN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，见红心，践初心。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党史育人：剧</a:t>
            </a:r>
            <a:r>
              <a:rPr lang="en-US" altLang="zh-CN" dirty="0" smtClean="0"/>
              <a:t>+</a:t>
            </a:r>
            <a:r>
              <a:rPr lang="zh-CN" altLang="en-US" dirty="0" smtClean="0"/>
              <a:t>本</a:t>
            </a:r>
            <a:r>
              <a:rPr lang="en-US" altLang="zh-CN" dirty="0" smtClean="0"/>
              <a:t>=</a:t>
            </a:r>
            <a:r>
              <a:rPr lang="zh-CN" altLang="en-US" dirty="0" smtClean="0"/>
              <a:t>有趣的思想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25" y="6450568"/>
            <a:ext cx="817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“剧</a:t>
            </a:r>
            <a:r>
              <a:rPr lang="en-US" altLang="zh-CN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+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本”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模式：让经典文献里的党史“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活起来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”，提升同学们的学史兴趣</a:t>
            </a:r>
            <a:endParaRPr lang="zh-CN" altLang="en-US" b="1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35842" name="Picture 2"/>
          <p:cNvPicPr>
            <a:picLocks noChangeAspect="1" noChangeArrowheads="1"/>
          </p:cNvPicPr>
          <p:nvPr/>
        </p:nvPicPr>
        <p:blipFill rotWithShape="1">
          <a:blip r:embed="rId2"/>
          <a:srcRect l="4809" t="33823" r="6474" b="19053"/>
          <a:stretch/>
        </p:blipFill>
        <p:spPr bwMode="auto">
          <a:xfrm>
            <a:off x="348917" y="1518364"/>
            <a:ext cx="4211052" cy="235819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grpSp>
        <p:nvGrpSpPr>
          <p:cNvPr id="23" name="组合 22"/>
          <p:cNvGrpSpPr/>
          <p:nvPr/>
        </p:nvGrpSpPr>
        <p:grpSpPr>
          <a:xfrm>
            <a:off x="6734176" y="1855324"/>
            <a:ext cx="4828172" cy="3025890"/>
            <a:chOff x="6734176" y="1855324"/>
            <a:chExt cx="4828172" cy="3025890"/>
          </a:xfrm>
        </p:grpSpPr>
        <p:pic>
          <p:nvPicPr>
            <p:cNvPr id="35843" name="Picture 3"/>
            <p:cNvPicPr>
              <a:picLocks noChangeAspect="1" noChangeArrowheads="1"/>
            </p:cNvPicPr>
            <p:nvPr/>
          </p:nvPicPr>
          <p:blipFill rotWithShape="1">
            <a:blip r:embed="rId3"/>
            <a:srcRect b="24057"/>
            <a:stretch/>
          </p:blipFill>
          <p:spPr bwMode="auto">
            <a:xfrm>
              <a:off x="6734176" y="2252584"/>
              <a:ext cx="4828172" cy="26286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10" name="TextBox 9"/>
            <p:cNvSpPr txBox="1"/>
            <p:nvPr/>
          </p:nvSpPr>
          <p:spPr>
            <a:xfrm>
              <a:off x="7414146" y="1855324"/>
              <a:ext cx="31854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现代影剧：吸引</a:t>
              </a:r>
              <a:r>
                <a:rPr lang="zh-CN" altLang="en-US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青年的趣味性</a:t>
              </a:r>
              <a:endParaRPr lang="zh-CN" altLang="en-US" b="1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</p:grpSp>
      <p:sp>
        <p:nvSpPr>
          <p:cNvPr id="9" name="文本框 29"/>
          <p:cNvSpPr txBox="1"/>
          <p:nvPr/>
        </p:nvSpPr>
        <p:spPr>
          <a:xfrm>
            <a:off x="0" y="47019"/>
            <a:ext cx="143394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学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史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务</a:t>
            </a:r>
            <a:r>
              <a:rPr lang="zh-CN" alt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实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6734176" y="4878576"/>
            <a:ext cx="4828172" cy="1205227"/>
            <a:chOff x="6734176" y="4878576"/>
            <a:chExt cx="4828172" cy="1205227"/>
          </a:xfrm>
        </p:grpSpPr>
        <p:sp>
          <p:nvSpPr>
            <p:cNvPr id="11" name="TextBox 10"/>
            <p:cNvSpPr txBox="1"/>
            <p:nvPr/>
          </p:nvSpPr>
          <p:spPr>
            <a:xfrm>
              <a:off x="7414146" y="5716578"/>
              <a:ext cx="4148202" cy="367225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经典读</a:t>
              </a:r>
              <a:r>
                <a:rPr lang="zh-CN" altLang="en-US" b="1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本：穿越</a:t>
              </a:r>
              <a:r>
                <a:rPr lang="zh-CN" altLang="en-US" b="1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时空的思想性</a:t>
              </a:r>
            </a:p>
          </p:txBody>
        </p:sp>
        <p:pic>
          <p:nvPicPr>
            <p:cNvPr id="13" name="Picture 3"/>
            <p:cNvPicPr>
              <a:picLocks noChangeAspect="1" noChangeArrowheads="1"/>
            </p:cNvPicPr>
            <p:nvPr/>
          </p:nvPicPr>
          <p:blipFill rotWithShape="1">
            <a:blip r:embed="rId3"/>
            <a:srcRect t="75813"/>
            <a:stretch/>
          </p:blipFill>
          <p:spPr bwMode="auto">
            <a:xfrm>
              <a:off x="6734176" y="4878576"/>
              <a:ext cx="4828172" cy="83718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pic>
        <p:nvPicPr>
          <p:cNvPr id="14" name="图片 13" descr="163782617640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608320" y="4219885"/>
            <a:ext cx="3602731" cy="1982158"/>
          </a:xfrm>
          <a:prstGeom prst="rect">
            <a:avLst/>
          </a:prstGeom>
          <a:ln w="127000" cap="rnd">
            <a:solidFill>
              <a:srgbClr val="FFFFFF"/>
            </a:solidFill>
          </a:ln>
          <a:effectLst>
            <a:outerShdw blurRad="76200" dist="95250" dir="10500000" sx="97000" sy="23000" kx="900000" algn="br" rotWithShape="0">
              <a:srgbClr val="000000">
                <a:alpha val="20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6" name="组合 15"/>
          <p:cNvGrpSpPr/>
          <p:nvPr/>
        </p:nvGrpSpPr>
        <p:grpSpPr>
          <a:xfrm>
            <a:off x="4559969" y="3177289"/>
            <a:ext cx="1889450" cy="1398531"/>
            <a:chOff x="4383508" y="3177290"/>
            <a:chExt cx="1889450" cy="1398531"/>
          </a:xfrm>
        </p:grpSpPr>
        <p:sp>
          <p:nvSpPr>
            <p:cNvPr id="18" name="矩形 17"/>
            <p:cNvSpPr/>
            <p:nvPr/>
          </p:nvSpPr>
          <p:spPr>
            <a:xfrm>
              <a:off x="4383508" y="3177290"/>
              <a:ext cx="1889450" cy="13985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427129" y="3347622"/>
              <a:ext cx="180220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 smtClean="0"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如何引导青年接触经典读本中的先进思想？</a:t>
              </a:r>
              <a:endParaRPr lang="en-US" altLang="zh-CN" sz="2000" dirty="0" smtClean="0">
                <a:latin typeface="方正小标宋简体" panose="02010601030101010101" pitchFamily="2" charset="-122"/>
                <a:ea typeface="方正小标宋简体" panose="02010601030101010101" pitchFamily="2" charset="-122"/>
              </a:endParaRPr>
            </a:p>
          </p:txBody>
        </p:sp>
      </p:grpSp>
      <p:sp>
        <p:nvSpPr>
          <p:cNvPr id="17" name="圆角右箭头 16"/>
          <p:cNvSpPr/>
          <p:nvPr/>
        </p:nvSpPr>
        <p:spPr>
          <a:xfrm>
            <a:off x="5354053" y="1720516"/>
            <a:ext cx="1600200" cy="1311442"/>
          </a:xfrm>
          <a:prstGeom prst="bent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dirty="0" smtClean="0">
              <a:solidFill>
                <a:schemeClr val="tx1"/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方正小标宋简体" panose="02010601030101010101" pitchFamily="2" charset="-122"/>
                <a:ea typeface="方正小标宋简体" panose="02010601030101010101" pitchFamily="2" charset="-122"/>
              </a:rPr>
              <a:t>形式</a:t>
            </a:r>
            <a:endParaRPr lang="zh-CN" altLang="en-US" dirty="0">
              <a:solidFill>
                <a:schemeClr val="tx1"/>
              </a:solidFill>
              <a:latin typeface="方正小标宋简体" panose="02010601030101010101" pitchFamily="2" charset="-122"/>
              <a:ea typeface="方正小标宋简体" panose="02010601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5351008" y="4714075"/>
            <a:ext cx="1630032" cy="1500127"/>
            <a:chOff x="5351008" y="4714075"/>
            <a:chExt cx="1630032" cy="1500127"/>
          </a:xfrm>
        </p:grpSpPr>
        <p:sp>
          <p:nvSpPr>
            <p:cNvPr id="19" name="圆角右箭头 18"/>
            <p:cNvSpPr/>
            <p:nvPr/>
          </p:nvSpPr>
          <p:spPr>
            <a:xfrm flipV="1">
              <a:off x="5351008" y="4714075"/>
              <a:ext cx="1630032" cy="1500127"/>
            </a:xfrm>
            <a:prstGeom prst="bentArrow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849836" y="4978896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内容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小标宋简体" panose="02010601030101010101" pitchFamily="2" charset="-122"/>
                <a:ea typeface="方正小标宋简体" panose="02010601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82145" y="2160981"/>
            <a:ext cx="5749636" cy="769145"/>
          </a:xfrm>
        </p:spPr>
        <p:txBody>
          <a:bodyPr>
            <a:normAutofit fontScale="90000"/>
          </a:bodyPr>
          <a:lstStyle/>
          <a:p>
            <a:r>
              <a:rPr lang="zh-CN" altLang="en-US" sz="4800" dirty="0" smtClean="0">
                <a:solidFill>
                  <a:srgbClr val="ECC486"/>
                </a:solidFill>
              </a:rPr>
              <a:t>旅途轶事：一路坎“柯”</a:t>
            </a:r>
            <a:endParaRPr lang="zh-CN" altLang="en-US" sz="4800" dirty="0">
              <a:solidFill>
                <a:srgbClr val="ECC486"/>
              </a:solidFill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6152502" y="2930126"/>
            <a:ext cx="42883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当你遇到坎坷的时候，</a:t>
            </a:r>
            <a:endParaRPr lang="en-US" altLang="zh-CN" sz="2400" dirty="0" smtClean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  <a:p>
            <a:r>
              <a:rPr lang="zh-CN" altLang="en-US" sz="32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就是你跳出坑的时候。</a:t>
            </a:r>
            <a:endParaRPr lang="en-US" altLang="zh-CN" sz="3200" dirty="0" smtClean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21037" y="2175657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D9313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3</a:t>
            </a:r>
            <a:endParaRPr lang="zh-CN" altLang="en-US" sz="8000" dirty="0">
              <a:solidFill>
                <a:srgbClr val="D9313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8397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58E0C17B-904F-4B71-9136-D640BA76C3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11</a:t>
            </a:r>
            <a:r>
              <a:rPr lang="zh-CN" altLang="en-US" dirty="0" smtClean="0"/>
              <a:t>月</a:t>
            </a:r>
            <a:r>
              <a:rPr lang="en-US" altLang="zh-CN" dirty="0" smtClean="0"/>
              <a:t>25</a:t>
            </a:r>
            <a:r>
              <a:rPr lang="zh-CN" altLang="en-US" dirty="0" smtClean="0"/>
              <a:t>日 党史育人，一路坎“柯”</a:t>
            </a:r>
            <a:endParaRPr lang="zh-CN" altLang="en-US" dirty="0"/>
          </a:p>
        </p:txBody>
      </p:sp>
      <p:pic>
        <p:nvPicPr>
          <p:cNvPr id="14338" name="Picture 2" descr="C:\Users\win10\Documents\Tencent Files\3382972139\Image\C2C\C369518EAE937A24E50256312F789BA3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81000" y="1361228"/>
            <a:ext cx="5499099" cy="5315797"/>
          </a:xfrm>
          <a:prstGeom prst="rect">
            <a:avLst/>
          </a:prstGeom>
          <a:noFill/>
        </p:spPr>
      </p:pic>
      <p:pic>
        <p:nvPicPr>
          <p:cNvPr id="14340" name="Picture 4" descr="C:\Users\win10\Documents\Tencent Files\3382972139\Image\C2C\061BB4ACF9C39C9AD8070C0C4983BFFC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554510" y="1162050"/>
            <a:ext cx="4364315" cy="5448300"/>
          </a:xfrm>
          <a:prstGeom prst="rect">
            <a:avLst/>
          </a:prstGeom>
          <a:noFill/>
        </p:spPr>
      </p:pic>
      <p:pic>
        <p:nvPicPr>
          <p:cNvPr id="14342" name="Picture 6" descr="C:\Users\win10\Documents\Tencent Files\3382972139\Image\C2C\301A2CA9B6B3242E678F8A736A81BA02.jp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228725" y="178680"/>
            <a:ext cx="3698597" cy="6479295"/>
          </a:xfrm>
          <a:prstGeom prst="rect">
            <a:avLst/>
          </a:prstGeom>
          <a:noFill/>
        </p:spPr>
      </p:pic>
      <p:pic>
        <p:nvPicPr>
          <p:cNvPr id="14346" name="Picture 10" descr="C:\Users\win10\Documents\Tencent Files\3382972139\Image\C2C\DD074B872A71416649DBBBE6B1DE2B39.jp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77224" y="447675"/>
            <a:ext cx="4107120" cy="4972050"/>
          </a:xfrm>
          <a:prstGeom prst="rect">
            <a:avLst/>
          </a:prstGeom>
          <a:noFill/>
        </p:spPr>
      </p:pic>
      <p:pic>
        <p:nvPicPr>
          <p:cNvPr id="14348" name="Picture 12" descr="C:\Users\win10\Documents\Tencent Files\3382972139\Image\C2C\31B62D421B039AC821B848815DA5A097.jp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384800" y="1695450"/>
            <a:ext cx="6689981" cy="4487863"/>
          </a:xfrm>
          <a:prstGeom prst="rect">
            <a:avLst/>
          </a:prstGeom>
          <a:noFill/>
        </p:spPr>
      </p:pic>
      <p:pic>
        <p:nvPicPr>
          <p:cNvPr id="14350" name="Picture 14" descr="C:\Users\win10\Documents\Tencent Files\3382972139\Image\C2C\080583E49DDBE6A2A379DE4365971B2A.jp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412750" y="219075"/>
            <a:ext cx="4621251" cy="6438900"/>
          </a:xfrm>
          <a:prstGeom prst="rect">
            <a:avLst/>
          </a:prstGeom>
          <a:noFill/>
        </p:spPr>
      </p:pic>
      <p:pic>
        <p:nvPicPr>
          <p:cNvPr id="14352" name="Picture 16" descr="C:\Users\win10\Documents\Tencent Files\3382972139\Image\C2C\FFB0E0BE9584C581D789F6EEB3604CF9.jp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952500" y="460824"/>
            <a:ext cx="4479925" cy="5932039"/>
          </a:xfrm>
          <a:prstGeom prst="rect">
            <a:avLst/>
          </a:prstGeom>
          <a:noFill/>
        </p:spPr>
      </p:pic>
      <p:grpSp>
        <p:nvGrpSpPr>
          <p:cNvPr id="25" name="组合 24"/>
          <p:cNvGrpSpPr/>
          <p:nvPr/>
        </p:nvGrpSpPr>
        <p:grpSpPr>
          <a:xfrm>
            <a:off x="185282" y="1943100"/>
            <a:ext cx="11740018" cy="2479265"/>
            <a:chOff x="175757" y="2971800"/>
            <a:chExt cx="11740018" cy="2479265"/>
          </a:xfrm>
        </p:grpSpPr>
        <p:grpSp>
          <p:nvGrpSpPr>
            <p:cNvPr id="19" name="组合 18"/>
            <p:cNvGrpSpPr/>
            <p:nvPr/>
          </p:nvGrpSpPr>
          <p:grpSpPr>
            <a:xfrm>
              <a:off x="6453188" y="2971800"/>
              <a:ext cx="5462587" cy="2479265"/>
              <a:chOff x="1538288" y="4248150"/>
              <a:chExt cx="5462587" cy="2479265"/>
            </a:xfrm>
          </p:grpSpPr>
          <p:pic>
            <p:nvPicPr>
              <p:cNvPr id="14353" name="Picture 17"/>
              <p:cNvPicPr>
                <a:picLocks noChangeAspect="1" noChangeArrowheads="1"/>
              </p:cNvPicPr>
              <p:nvPr/>
            </p:nvPicPr>
            <p:blipFill>
              <a:blip r:embed="rId9"/>
              <a:srcRect t="53955"/>
              <a:stretch>
                <a:fillRect/>
              </a:stretch>
            </p:blipFill>
            <p:spPr bwMode="auto">
              <a:xfrm>
                <a:off x="1538288" y="4248150"/>
                <a:ext cx="5462587" cy="24792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  <a:effectLst/>
            </p:spPr>
          </p:pic>
          <p:sp>
            <p:nvSpPr>
              <p:cNvPr id="16" name="矩形 15"/>
              <p:cNvSpPr/>
              <p:nvPr/>
            </p:nvSpPr>
            <p:spPr>
              <a:xfrm>
                <a:off x="1575931" y="6143625"/>
                <a:ext cx="2586493" cy="29337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1575931" y="4333875"/>
                <a:ext cx="2586493" cy="293370"/>
              </a:xfrm>
              <a:prstGeom prst="rect">
                <a:avLst/>
              </a:prstGeom>
              <a:noFill/>
              <a:ln>
                <a:solidFill>
                  <a:srgbClr val="C0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C00000"/>
                  </a:solidFill>
                </a:endParaRPr>
              </a:p>
            </p:txBody>
          </p:sp>
        </p:grpSp>
        <p:pic>
          <p:nvPicPr>
            <p:cNvPr id="14354" name="Picture 18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200025" y="3026370"/>
              <a:ext cx="6105525" cy="228858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sp>
          <p:nvSpPr>
            <p:cNvPr id="21" name="矩形 20"/>
            <p:cNvSpPr/>
            <p:nvPr/>
          </p:nvSpPr>
          <p:spPr>
            <a:xfrm>
              <a:off x="185282" y="4914900"/>
              <a:ext cx="3358018" cy="2933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2" name="矩形 21"/>
            <p:cNvSpPr/>
            <p:nvPr/>
          </p:nvSpPr>
          <p:spPr>
            <a:xfrm>
              <a:off x="194807" y="4200525"/>
              <a:ext cx="3358018" cy="2933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75757" y="3829050"/>
              <a:ext cx="3358018" cy="2933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194807" y="3076575"/>
              <a:ext cx="3358018" cy="293370"/>
            </a:xfrm>
            <a:prstGeom prst="rect">
              <a:avLst/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pic>
        <p:nvPicPr>
          <p:cNvPr id="26" name="Picture 7" descr="点赞 的图像结果.大小：182 x 170。 资料来源：www.photophoto.cn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9210675" y="3978275"/>
            <a:ext cx="2600325" cy="2428875"/>
          </a:xfrm>
          <a:prstGeom prst="ellipse">
            <a:avLst/>
          </a:prstGeom>
          <a:ln w="63500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7" name="TextBox 26"/>
          <p:cNvSpPr txBox="1"/>
          <p:nvPr/>
        </p:nvSpPr>
        <p:spPr>
          <a:xfrm>
            <a:off x="0" y="4505325"/>
            <a:ext cx="990600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11.13-11.16  	4</a:t>
            </a:r>
            <a:r>
              <a:rPr lang="zh-CN" altLang="en-US" sz="32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天，</a:t>
            </a:r>
            <a:r>
              <a:rPr lang="en-US" altLang="zh-CN" sz="32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6</a:t>
            </a:r>
            <a:r>
              <a:rPr lang="zh-CN" altLang="en-US" sz="32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场义卖，失败教会我们</a:t>
            </a:r>
            <a:r>
              <a:rPr lang="zh-CN" altLang="en-US" sz="40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变通</a:t>
            </a:r>
            <a:endParaRPr lang="en-US" altLang="zh-CN" sz="4000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  <a:p>
            <a:r>
              <a:rPr lang="en-US" altLang="zh-CN" sz="32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11.8-11.18 	11</a:t>
            </a:r>
            <a:r>
              <a:rPr lang="zh-CN" altLang="en-US" sz="32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天，</a:t>
            </a:r>
            <a:r>
              <a:rPr lang="en-US" altLang="zh-CN" sz="32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5</a:t>
            </a:r>
            <a:r>
              <a:rPr lang="zh-CN" altLang="en-US" sz="3200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份策划，成功不负</a:t>
            </a:r>
            <a:r>
              <a:rPr lang="zh-CN" altLang="en-US" sz="4000" b="1" dirty="0" smtClean="0">
                <a:solidFill>
                  <a:srgbClr val="C00000"/>
                </a:solidFill>
                <a:latin typeface="楷体" pitchFamily="49" charset="-122"/>
                <a:ea typeface="楷体" pitchFamily="49" charset="-122"/>
              </a:rPr>
              <a:t>有心人</a:t>
            </a:r>
            <a:endParaRPr lang="en-US" altLang="zh-CN" sz="3200" b="1" dirty="0" smtClean="0">
              <a:solidFill>
                <a:srgbClr val="C00000"/>
              </a:solidFill>
              <a:latin typeface="楷体" pitchFamily="49" charset="-122"/>
              <a:ea typeface="楷体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7479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14340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6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9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3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5" dur="500"/>
                                        <p:tgtEl>
                                          <p:spTgt spid="143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0" dur="2000" fill="hold"/>
                                        <p:tgtEl>
                                          <p:spTgt spid="14346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4" dur="500"/>
                                        <p:tgtEl>
                                          <p:spTgt spid="143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4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0" dur="500"/>
                                        <p:tgtEl>
                                          <p:spTgt spid="143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4" dur="500"/>
                                        <p:tgtEl>
                                          <p:spTgt spid="143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43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48" presetClass="entr" presetSubtype="0" ac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8000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1"/>
                                          </p:val>
                                        </p:tav>
                                        <p:tav tm="50000">
                                          <p:val>
                                            <p:fltVal val="0.9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82" dur="500"/>
                                        <p:tgtEl>
                                          <p:spTgt spid="143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3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729" y="463617"/>
            <a:ext cx="10515600" cy="904775"/>
          </a:xfrm>
        </p:spPr>
        <p:txBody>
          <a:bodyPr/>
          <a:lstStyle/>
          <a:p>
            <a:r>
              <a:rPr lang="zh-CN" altLang="en-US" dirty="0"/>
              <a:t>一</a:t>
            </a:r>
            <a:r>
              <a:rPr lang="zh-CN" altLang="en-US" dirty="0" smtClean="0"/>
              <a:t>个残酷的事实：</a:t>
            </a:r>
            <a:r>
              <a:rPr lang="en-US" altLang="zh-CN" dirty="0" smtClean="0"/>
              <a:t>80%</a:t>
            </a:r>
            <a:r>
              <a:rPr lang="zh-CN" altLang="en-US" dirty="0" smtClean="0"/>
              <a:t>的团支书</a:t>
            </a:r>
            <a:r>
              <a:rPr lang="en-US" altLang="zh-CN" dirty="0" smtClean="0"/>
              <a:t>……</a:t>
            </a:r>
            <a:endParaRPr lang="zh-CN" altLang="en-US" dirty="0"/>
          </a:p>
        </p:txBody>
      </p:sp>
      <p:sp>
        <p:nvSpPr>
          <p:cNvPr id="5" name="任意多边形: 形状 4"/>
          <p:cNvSpPr/>
          <p:nvPr/>
        </p:nvSpPr>
        <p:spPr>
          <a:xfrm>
            <a:off x="1150729" y="1920932"/>
            <a:ext cx="9025859" cy="2701787"/>
          </a:xfrm>
          <a:prstGeom prst="wave">
            <a:avLst/>
          </a:prstGeom>
          <a:solidFill>
            <a:srgbClr val="D93131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16" name="文本框 5"/>
          <p:cNvSpPr txBox="1"/>
          <p:nvPr/>
        </p:nvSpPr>
        <p:spPr>
          <a:xfrm>
            <a:off x="3569244" y="2794771"/>
            <a:ext cx="428835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当你遇到坎坷的时候，</a:t>
            </a:r>
            <a:endParaRPr lang="en-US" altLang="zh-CN" sz="2400" dirty="0" smtClean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  <a:p>
            <a:r>
              <a:rPr lang="zh-CN" altLang="en-US" sz="3200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就是你跳出坑的时候。</a:t>
            </a:r>
            <a:endParaRPr lang="en-US" altLang="zh-CN" sz="3200" dirty="0" smtClean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0559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82145" y="2160981"/>
            <a:ext cx="5749636" cy="769145"/>
          </a:xfrm>
        </p:spPr>
        <p:txBody>
          <a:bodyPr>
            <a:normAutofit fontScale="90000"/>
          </a:bodyPr>
          <a:lstStyle/>
          <a:p>
            <a:r>
              <a:rPr lang="zh-CN" altLang="en-US" sz="4800" dirty="0" smtClean="0">
                <a:solidFill>
                  <a:srgbClr val="ECC486"/>
                </a:solidFill>
              </a:rPr>
              <a:t>旅行收获：纪行</a:t>
            </a:r>
            <a:r>
              <a:rPr lang="en-US" altLang="zh-CN" sz="4800" dirty="0" smtClean="0">
                <a:solidFill>
                  <a:srgbClr val="ECC486"/>
                </a:solidFill>
              </a:rPr>
              <a:t>·</a:t>
            </a:r>
            <a:r>
              <a:rPr lang="zh-CN" altLang="en-US" sz="4800" dirty="0" smtClean="0">
                <a:solidFill>
                  <a:srgbClr val="ECC486"/>
                </a:solidFill>
              </a:rPr>
              <a:t>经验</a:t>
            </a:r>
            <a:endParaRPr lang="zh-CN" altLang="en-US" sz="4800" dirty="0">
              <a:solidFill>
                <a:srgbClr val="ECC486"/>
              </a:solidFill>
            </a:endParaRPr>
          </a:p>
        </p:txBody>
      </p:sp>
      <p:sp>
        <p:nvSpPr>
          <p:cNvPr id="7" name="文本框 5"/>
          <p:cNvSpPr txBox="1"/>
          <p:nvPr/>
        </p:nvSpPr>
        <p:spPr>
          <a:xfrm>
            <a:off x="6121400" y="2850410"/>
            <a:ext cx="372409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sym typeface="Wingdings" panose="05000000000000000000" pitchFamily="2" charset="2"/>
              </a:rPr>
              <a:t>致</a:t>
            </a:r>
            <a:r>
              <a:rPr lang="zh-CN" altLang="en-US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五四，亦</a:t>
            </a:r>
            <a:r>
              <a:rPr lang="zh-CN" altLang="en-US" sz="32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历史</a:t>
            </a:r>
            <a:r>
              <a:rPr lang="zh-CN" altLang="en-US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亦</a:t>
            </a:r>
            <a:r>
              <a:rPr lang="zh-CN" altLang="en-US" sz="32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开始</a:t>
            </a:r>
            <a:endParaRPr lang="en-US" altLang="zh-CN" sz="3200" dirty="0" smtClean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  <a:p>
            <a:r>
              <a:rPr lang="zh-CN" altLang="en-US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行</a:t>
            </a:r>
            <a:r>
              <a: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千里，不</a:t>
            </a:r>
            <a:r>
              <a:rPr lang="zh-CN" altLang="en-US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遗憾</a:t>
            </a:r>
            <a:r>
              <a:rPr lang="zh-CN" altLang="en-US" sz="32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不遗忘</a:t>
            </a:r>
            <a:endParaRPr lang="zh-CN" altLang="en-US" sz="32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321037" y="2175657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D9313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4</a:t>
            </a:r>
            <a:endParaRPr lang="zh-CN" altLang="en-US" sz="8000" dirty="0">
              <a:solidFill>
                <a:srgbClr val="D9313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2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t="15802" r="16672" b="17521"/>
          <a:stretch>
            <a:fillRect/>
          </a:stretch>
        </p:blipFill>
        <p:spPr>
          <a:xfrm>
            <a:off x="3160" y="0"/>
            <a:ext cx="12192000" cy="6858000"/>
          </a:xfrm>
          <a:prstGeom prst="rect">
            <a:avLst/>
          </a:prstGeom>
        </p:spPr>
      </p:pic>
      <p:pic>
        <p:nvPicPr>
          <p:cNvPr id="2" name="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6" y="0"/>
            <a:ext cx="8449013" cy="6853652"/>
          </a:xfrm>
          <a:prstGeom prst="rect">
            <a:avLst/>
          </a:prstGeom>
        </p:spPr>
      </p:pic>
      <p:pic>
        <p:nvPicPr>
          <p:cNvPr id="3074" name="1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3746147" y="0"/>
            <a:ext cx="8445853" cy="6858000"/>
          </a:xfrm>
          <a:prstGeom prst="rect">
            <a:avLst/>
          </a:prstGeom>
          <a:noFill/>
          <a:ln w="9525">
            <a:solidFill>
              <a:srgbClr val="C00000"/>
            </a:solidFill>
            <a:miter lim="800000"/>
            <a:headEnd/>
            <a:tailEnd/>
          </a:ln>
          <a:effectLst/>
        </p:spPr>
      </p:pic>
      <p:pic>
        <p:nvPicPr>
          <p:cNvPr id="3" name="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2986" y="49763"/>
            <a:ext cx="8452173" cy="6808237"/>
          </a:xfrm>
          <a:prstGeom prst="rect">
            <a:avLst/>
          </a:prstGeom>
        </p:spPr>
      </p:pic>
      <p:sp>
        <p:nvSpPr>
          <p:cNvPr id="10" name="文本框 29"/>
          <p:cNvSpPr txBox="1"/>
          <p:nvPr/>
        </p:nvSpPr>
        <p:spPr>
          <a:xfrm>
            <a:off x="1625436" y="565481"/>
            <a:ext cx="1826141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每月纪行</a:t>
            </a:r>
            <a:endParaRPr lang="zh-CN" altLang="en-US" sz="3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7" y="226018"/>
            <a:ext cx="1261875" cy="1263703"/>
          </a:xfrm>
          <a:prstGeom prst="rect">
            <a:avLst/>
          </a:prstGeom>
        </p:spPr>
      </p:pic>
      <p:pic>
        <p:nvPicPr>
          <p:cNvPr id="14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180745" y="2738437"/>
            <a:ext cx="2416535" cy="4048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8" name="矩形 27"/>
          <p:cNvSpPr/>
          <p:nvPr/>
        </p:nvSpPr>
        <p:spPr>
          <a:xfrm>
            <a:off x="3714750" y="695325"/>
            <a:ext cx="1266901" cy="1819275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&lt;1&gt;</a:t>
            </a:r>
            <a:endParaRPr lang="zh-CN" alt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5035456" y="685800"/>
            <a:ext cx="1957876" cy="1819275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&lt;2&gt;</a:t>
            </a:r>
            <a:endParaRPr lang="zh-CN" altLang="en-US" sz="2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70379" y="695325"/>
            <a:ext cx="2007783" cy="1447800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&lt;3&gt;</a:t>
            </a:r>
            <a:endParaRPr lang="zh-CN" altLang="en-US" sz="20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9132730" y="695325"/>
            <a:ext cx="1924050" cy="1228725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&lt;4&gt;</a:t>
            </a:r>
            <a:endParaRPr lang="zh-CN" alt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32" name="组合 31"/>
          <p:cNvGrpSpPr/>
          <p:nvPr/>
        </p:nvGrpSpPr>
        <p:grpSpPr>
          <a:xfrm>
            <a:off x="3714751" y="1990725"/>
            <a:ext cx="8477249" cy="2714625"/>
            <a:chOff x="3714751" y="1990725"/>
            <a:chExt cx="8477249" cy="2714625"/>
          </a:xfrm>
        </p:grpSpPr>
        <p:sp>
          <p:nvSpPr>
            <p:cNvPr id="33" name="矩形 32"/>
            <p:cNvSpPr/>
            <p:nvPr/>
          </p:nvSpPr>
          <p:spPr>
            <a:xfrm>
              <a:off x="3714751" y="2600325"/>
              <a:ext cx="3271266" cy="2095500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&lt;6&gt;</a:t>
              </a:r>
              <a:r>
                <a:rPr lang="en-US" altLang="zh-CN" sz="2000" b="1" dirty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</a:t>
              </a:r>
              <a:r>
                <a:rPr lang="en-US" altLang="zh-CN" sz="20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</a:t>
              </a:r>
              <a:endPara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9112995" y="1990725"/>
              <a:ext cx="3079005" cy="124777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&lt;6&gt;</a:t>
              </a:r>
              <a:endPara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9129370" y="3324225"/>
              <a:ext cx="3062630" cy="1381125"/>
            </a:xfrm>
            <a:prstGeom prst="rect">
              <a:avLst/>
            </a:prstGeom>
            <a:noFill/>
            <a:ln>
              <a:solidFill>
                <a:srgbClr val="002060"/>
              </a:solidFill>
            </a:ln>
            <a:effectLst>
              <a:glow rad="101600">
                <a:schemeClr val="accent1">
                  <a:satMod val="175000"/>
                  <a:alpha val="4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>
                  <a:solidFill>
                    <a:srgbClr val="00206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	&lt;6&gt;</a:t>
              </a:r>
              <a:endParaRPr lang="zh-CN" altLang="en-US" sz="2000" b="1" dirty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36" name="矩形 35"/>
          <p:cNvSpPr/>
          <p:nvPr/>
        </p:nvSpPr>
        <p:spPr>
          <a:xfrm>
            <a:off x="3701143" y="0"/>
            <a:ext cx="8490857" cy="619125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</a:t>
            </a:r>
            <a:r>
              <a:rPr lang="zh-CN" altLang="en-US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总</a:t>
            </a:r>
            <a:r>
              <a:rPr lang="en-US" altLang="zh-CN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&gt;</a:t>
            </a:r>
            <a:endParaRPr lang="zh-CN" alt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7029907" y="4762500"/>
            <a:ext cx="5162093" cy="2095500"/>
          </a:xfrm>
          <a:prstGeom prst="rect">
            <a:avLst/>
          </a:prstGeom>
          <a:noFill/>
          <a:ln>
            <a:solidFill>
              <a:srgbClr val="002060"/>
            </a:solidFill>
          </a:ln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&lt;5&gt;</a:t>
            </a:r>
            <a:endParaRPr lang="zh-CN" altLang="en-US" sz="20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708806" y="4766583"/>
            <a:ext cx="3262579" cy="2091417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2800" b="1" dirty="0" smtClean="0"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“初心”</a:t>
            </a:r>
            <a:endParaRPr lang="en-US" altLang="zh-CN" sz="2800" b="1" dirty="0" smtClean="0"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建一个</a:t>
            </a:r>
            <a:endParaRPr lang="en-US" altLang="zh-CN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有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历史</a:t>
            </a:r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、</a:t>
            </a:r>
            <a:endParaRPr lang="en-US" altLang="zh-CN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有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温度</a:t>
            </a:r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、</a:t>
            </a:r>
            <a:endParaRPr lang="en-US" altLang="zh-CN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有</a:t>
            </a:r>
            <a:r>
              <a:rPr lang="zh-CN" altLang="en-US" sz="2800" b="1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活力</a:t>
            </a:r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的</a:t>
            </a:r>
            <a:endParaRPr lang="en-US" altLang="zh-CN" sz="2800" b="1" dirty="0" smtClean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  <a:p>
            <a:pPr algn="ctr"/>
            <a:r>
              <a:rPr lang="zh-CN" alt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团支部</a:t>
            </a:r>
            <a:endParaRPr lang="zh-CN" altLang="en-US" sz="2800" b="1" dirty="0">
              <a:solidFill>
                <a:srgbClr val="00206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97097" y="4005910"/>
            <a:ext cx="615553" cy="180434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800" dirty="0" smtClean="0"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支部情况</a:t>
            </a:r>
            <a:endParaRPr lang="zh-CN" altLang="en-US" sz="2800" dirty="0"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6" grpId="0" animBg="1"/>
      <p:bldP spid="37" grpId="0" animBg="1"/>
      <p:bldP spid="3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分享总结：点面结合，继往开来</a:t>
            </a:r>
            <a:endParaRPr lang="zh-CN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7624" y="6450568"/>
            <a:ext cx="12144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点面结合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的模式：邀请表现突出的支部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成员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分享感受与心得，组织各个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团小组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分享活动收获并提出建议</a:t>
            </a:r>
            <a:endParaRPr lang="zh-CN" altLang="en-US" b="1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6" name="文本框 29"/>
          <p:cNvSpPr txBox="1"/>
          <p:nvPr/>
        </p:nvSpPr>
        <p:spPr>
          <a:xfrm>
            <a:off x="0" y="47019"/>
            <a:ext cx="143394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学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史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务</a:t>
            </a:r>
            <a:r>
              <a:rPr lang="zh-CN" alt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实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7158798" y="1275325"/>
            <a:ext cx="4135103" cy="4889540"/>
            <a:chOff x="7158798" y="1275325"/>
            <a:chExt cx="4135103" cy="4889540"/>
          </a:xfrm>
        </p:grpSpPr>
        <p:pic>
          <p:nvPicPr>
            <p:cNvPr id="7170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76457" y="1275325"/>
              <a:ext cx="4117444" cy="2315057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  <p:pic>
          <p:nvPicPr>
            <p:cNvPr id="7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158798" y="3874033"/>
              <a:ext cx="4054931" cy="2290832"/>
            </a:xfrm>
            <a:prstGeom prst="rect">
              <a:avLst/>
            </a:prstGeom>
            <a:ln w="127000" cap="rnd">
              <a:solidFill>
                <a:srgbClr val="FFFFFF"/>
              </a:solidFill>
            </a:ln>
            <a:effectLst>
              <a:outerShdw blurRad="76200" dist="95250" dir="10500000" sx="97000" sy="23000" kx="900000" algn="br" rotWithShape="0">
                <a:srgbClr val="000000">
                  <a:alpha val="20000"/>
                </a:srgbClr>
              </a:outerShdw>
            </a:effectLst>
            <a:scene3d>
              <a:camera prst="orthographicFront"/>
              <a:lightRig rig="twoPt" dir="t">
                <a:rot lat="0" lon="0" rev="7800000"/>
              </a:lightRig>
            </a:scene3d>
            <a:sp3d contourW="6350">
              <a:bevelT w="50800" h="16510"/>
              <a:contourClr>
                <a:srgbClr val="C0C0C0"/>
              </a:contourClr>
            </a:sp3d>
          </p:spPr>
        </p:pic>
      </p:grpSp>
      <p:grpSp>
        <p:nvGrpSpPr>
          <p:cNvPr id="10" name="组合 9"/>
          <p:cNvGrpSpPr/>
          <p:nvPr/>
        </p:nvGrpSpPr>
        <p:grpSpPr>
          <a:xfrm>
            <a:off x="992204" y="1742149"/>
            <a:ext cx="5551897" cy="4448824"/>
            <a:chOff x="992204" y="1742149"/>
            <a:chExt cx="5551897" cy="4448824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33695" y="3368870"/>
              <a:ext cx="5007798" cy="2822103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4" name="文本框 3"/>
            <p:cNvSpPr txBox="1"/>
            <p:nvPr/>
          </p:nvSpPr>
          <p:spPr>
            <a:xfrm>
              <a:off x="992204" y="1742149"/>
              <a:ext cx="5551897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zh-CN" altLang="zh-CN" dirty="0"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通过邀请表现突出的支部成员和团小组分享感受心得</a:t>
              </a:r>
              <a:r>
                <a:rPr lang="zh-CN" altLang="zh-CN" dirty="0" smtClean="0"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，让</a:t>
              </a:r>
              <a:r>
                <a:rPr lang="zh-CN" altLang="en-US" dirty="0" smtClean="0"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同学</a:t>
              </a:r>
              <a:r>
                <a:rPr lang="zh-CN" altLang="zh-CN" dirty="0" smtClean="0"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们</a:t>
              </a:r>
              <a:r>
                <a:rPr lang="zh-CN" altLang="zh-CN" dirty="0"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在重温整个活动中，得到知识的分享巩固</a:t>
              </a:r>
              <a:r>
                <a:rPr lang="zh-CN" altLang="zh-CN" dirty="0" smtClean="0"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。</a:t>
              </a:r>
              <a:endParaRPr lang="en-US" altLang="zh-CN" dirty="0" smtClean="0">
                <a:latin typeface="方正小标宋简体" panose="02010601030101010101" pitchFamily="2" charset="-122"/>
                <a:ea typeface="方正小标宋简体" panose="02010601030101010101" pitchFamily="2" charset="-122"/>
              </a:endParaRPr>
            </a:p>
            <a:p>
              <a:pPr indent="457200"/>
              <a:r>
                <a:rPr lang="zh-CN" altLang="zh-CN" dirty="0" smtClean="0"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对于</a:t>
              </a:r>
              <a:r>
                <a:rPr lang="zh-CN" altLang="zh-CN" dirty="0">
                  <a:latin typeface="方正小标宋简体" panose="02010601030101010101" pitchFamily="2" charset="-122"/>
                  <a:ea typeface="方正小标宋简体" panose="02010601030101010101" pitchFamily="2" charset="-122"/>
                </a:rPr>
                <a:t>团支部和每个成员而言，及时总结，有所记录，在一点一滴的积累中便实现了质的飞跃。</a:t>
              </a:r>
              <a:endParaRPr lang="zh-CN" altLang="en-US" dirty="0">
                <a:latin typeface="方正小标宋简体" panose="02010601030101010101" pitchFamily="2" charset="-122"/>
                <a:ea typeface="方正小标宋简体" panose="02010601030101010101" pitchFamily="2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729" y="463617"/>
            <a:ext cx="10515600" cy="904775"/>
          </a:xfrm>
        </p:spPr>
        <p:txBody>
          <a:bodyPr/>
          <a:lstStyle/>
          <a:p>
            <a:r>
              <a:rPr lang="zh-CN" altLang="en-US" dirty="0" smtClean="0"/>
              <a:t>旅途</a:t>
            </a:r>
            <a:r>
              <a:rPr lang="en-US" altLang="zh-CN" dirty="0" smtClean="0"/>
              <a:t>——</a:t>
            </a:r>
            <a:r>
              <a:rPr lang="zh-CN" altLang="en-US" dirty="0" smtClean="0"/>
              <a:t>前路既定</a:t>
            </a:r>
            <a:endParaRPr lang="zh-CN" altLang="en-US" dirty="0"/>
          </a:p>
        </p:txBody>
      </p:sp>
      <p:sp>
        <p:nvSpPr>
          <p:cNvPr id="5" name="任意多边形: 形状 4"/>
          <p:cNvSpPr/>
          <p:nvPr/>
        </p:nvSpPr>
        <p:spPr>
          <a:xfrm>
            <a:off x="1150729" y="1920932"/>
            <a:ext cx="9025859" cy="2701787"/>
          </a:xfrm>
          <a:prstGeom prst="wave">
            <a:avLst/>
          </a:prstGeom>
          <a:solidFill>
            <a:srgbClr val="D93131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06014" y="2422412"/>
            <a:ext cx="910827" cy="1169551"/>
            <a:chOff x="1171533" y="2397531"/>
            <a:chExt cx="910827" cy="1169551"/>
          </a:xfrm>
        </p:grpSpPr>
        <p:sp>
          <p:nvSpPr>
            <p:cNvPr id="23" name="文本框 22"/>
            <p:cNvSpPr txBox="1"/>
            <p:nvPr/>
          </p:nvSpPr>
          <p:spPr>
            <a:xfrm>
              <a:off x="1466807" y="2397531"/>
              <a:ext cx="615553" cy="116955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新手期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71533" y="2657023"/>
              <a:ext cx="295274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672701" y="2420293"/>
            <a:ext cx="992935" cy="1169551"/>
            <a:chOff x="1076327" y="2357980"/>
            <a:chExt cx="992935" cy="1169551"/>
          </a:xfrm>
        </p:grpSpPr>
        <p:sp>
          <p:nvSpPr>
            <p:cNvPr id="104" name="文本框 103"/>
            <p:cNvSpPr txBox="1"/>
            <p:nvPr/>
          </p:nvSpPr>
          <p:spPr>
            <a:xfrm>
              <a:off x="1453709" y="2357980"/>
              <a:ext cx="615553" cy="116955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成长期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076327" y="2649842"/>
              <a:ext cx="295274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674338" y="2827652"/>
            <a:ext cx="1119565" cy="1169551"/>
            <a:chOff x="979999" y="2387869"/>
            <a:chExt cx="1119565" cy="1169551"/>
          </a:xfrm>
        </p:grpSpPr>
        <p:sp>
          <p:nvSpPr>
            <p:cNvPr id="107" name="文本框 106"/>
            <p:cNvSpPr txBox="1"/>
            <p:nvPr/>
          </p:nvSpPr>
          <p:spPr>
            <a:xfrm>
              <a:off x="1484011" y="2387869"/>
              <a:ext cx="615553" cy="116955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长草期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979999" y="2595538"/>
              <a:ext cx="508473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∴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772711" y="2979947"/>
            <a:ext cx="1165230" cy="1169551"/>
            <a:chOff x="966188" y="2394416"/>
            <a:chExt cx="1165230" cy="1169551"/>
          </a:xfrm>
        </p:grpSpPr>
        <p:sp>
          <p:nvSpPr>
            <p:cNvPr id="110" name="文本框 109"/>
            <p:cNvSpPr txBox="1"/>
            <p:nvPr/>
          </p:nvSpPr>
          <p:spPr>
            <a:xfrm>
              <a:off x="1515865" y="2394416"/>
              <a:ext cx="615553" cy="116955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eaVert"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成熟期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966188" y="2683267"/>
              <a:ext cx="542136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: :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7" name="TextBox 5"/>
          <p:cNvSpPr txBox="1"/>
          <p:nvPr/>
        </p:nvSpPr>
        <p:spPr>
          <a:xfrm>
            <a:off x="47625" y="6450568"/>
            <a:ext cx="817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旅途：</a:t>
            </a:r>
            <a:r>
              <a:rPr lang="zh-CN" altLang="en-US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旅途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就像是命运。包括此时此刻，也是旅途的一部分。</a:t>
            </a:r>
            <a:endParaRPr lang="zh-CN" altLang="en-US" b="1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901" name="Picture 13" descr="分享 的图像结果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958088" y="1543050"/>
            <a:ext cx="3295650" cy="21971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5" name="TextBox 14"/>
          <p:cNvSpPr txBox="1"/>
          <p:nvPr/>
        </p:nvSpPr>
        <p:spPr>
          <a:xfrm>
            <a:off x="1581151" y="6431518"/>
            <a:ext cx="6896100" cy="369332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总结：以“三会”为基础，灵活运用各种模式，丰富活动内容形式</a:t>
            </a:r>
            <a:endParaRPr lang="zh-CN" altLang="en-US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16" name="文本框 29"/>
          <p:cNvSpPr txBox="1"/>
          <p:nvPr/>
        </p:nvSpPr>
        <p:spPr>
          <a:xfrm>
            <a:off x="0" y="47019"/>
            <a:ext cx="143394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初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心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致</a:t>
            </a:r>
            <a:r>
              <a:rPr lang="zh-CN" altLang="en-US" sz="2400" dirty="0" smtClean="0">
                <a:solidFill>
                  <a:srgbClr val="ECC48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行</a:t>
            </a:r>
            <a:endParaRPr lang="zh-CN" altLang="en-US" sz="2400" dirty="0">
              <a:solidFill>
                <a:srgbClr val="ECC48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sp>
        <p:nvSpPr>
          <p:cNvPr id="18" name="标题 1">
            <a:extLst>
              <a:ext uri="{FF2B5EF4-FFF2-40B4-BE49-F238E27FC236}">
                <a16:creationId xmlns="" xmlns:a16="http://schemas.microsoft.com/office/drawing/2014/main" id="{58E0C17B-904F-4B71-9136-D640BA76C329}"/>
              </a:ext>
            </a:extLst>
          </p:cNvPr>
          <p:cNvSpPr txBox="1">
            <a:spLocks/>
          </p:cNvSpPr>
          <p:nvPr/>
        </p:nvSpPr>
        <p:spPr>
          <a:xfrm>
            <a:off x="860345" y="494298"/>
            <a:ext cx="10361596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0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行千里，不遗憾不遗忘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j-cs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600"/>
            <a:ext cx="8958088" cy="56197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t="15802" r="16672" b="17521"/>
          <a:stretch>
            <a:fillRect/>
          </a:stretch>
        </p:blipFill>
        <p:spPr>
          <a:xfrm>
            <a:off x="3160" y="0"/>
            <a:ext cx="12192000" cy="6858000"/>
          </a:xfrm>
          <a:prstGeom prst="rect">
            <a:avLst/>
          </a:prstGeom>
        </p:spPr>
      </p:pic>
      <p:sp>
        <p:nvSpPr>
          <p:cNvPr id="8" name="文本框 29"/>
          <p:cNvSpPr txBox="1"/>
          <p:nvPr/>
        </p:nvSpPr>
        <p:spPr>
          <a:xfrm>
            <a:off x="1726402" y="594547"/>
            <a:ext cx="4743607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3200" dirty="0" smtClean="0">
                <a:solidFill>
                  <a:srgbClr val="C00000"/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SHOW</a:t>
            </a:r>
            <a:r>
              <a:rPr lang="zh-CN" altLang="en-US" sz="3200" dirty="0" smtClean="0"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：</a:t>
            </a:r>
            <a:r>
              <a:rPr lang="zh-CN" altLang="en-US" sz="3200" dirty="0" smtClean="0"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五四红旗团支部</a:t>
            </a:r>
            <a:endParaRPr lang="zh-CN" altLang="en-US" sz="3200" b="1" u="dotted" dirty="0"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7" y="226018"/>
            <a:ext cx="1261875" cy="1263703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430594" y="1755331"/>
            <a:ext cx="5975818" cy="3980607"/>
            <a:chOff x="430594" y="1755331"/>
            <a:chExt cx="5975818" cy="3980607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30594" y="1775938"/>
              <a:ext cx="2830039" cy="39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593655" y="1755331"/>
              <a:ext cx="2812757" cy="39600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sp>
        <p:nvSpPr>
          <p:cNvPr id="28" name="矩形 27"/>
          <p:cNvSpPr/>
          <p:nvPr/>
        </p:nvSpPr>
        <p:spPr>
          <a:xfrm>
            <a:off x="493776" y="6016752"/>
            <a:ext cx="5943600" cy="548640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完成“五四红旗团支部”先进集体申报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28951" y="-397899"/>
            <a:ext cx="3190009" cy="4477205"/>
          </a:xfrm>
          <a:prstGeom prst="rect">
            <a:avLst/>
          </a:prstGeom>
          <a:ln w="88900" cap="sq" cmpd="thickThin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825" y="3681407"/>
            <a:ext cx="4235457" cy="3176593"/>
          </a:xfrm>
          <a:prstGeom prst="rect">
            <a:avLst/>
          </a:prstGeom>
          <a:effectLst>
            <a:softEdge rad="1270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50729" y="463617"/>
            <a:ext cx="10515600" cy="904775"/>
          </a:xfrm>
        </p:spPr>
        <p:txBody>
          <a:bodyPr/>
          <a:lstStyle/>
          <a:p>
            <a:r>
              <a:rPr lang="zh-CN" altLang="en-US" dirty="0" smtClean="0"/>
              <a:t>旅途</a:t>
            </a:r>
            <a:r>
              <a:rPr lang="en-US" altLang="zh-CN" dirty="0" smtClean="0"/>
              <a:t>——</a:t>
            </a:r>
            <a:r>
              <a:rPr lang="zh-CN" altLang="en-US" dirty="0" smtClean="0">
                <a:solidFill>
                  <a:srgbClr val="C00000"/>
                </a:solidFill>
              </a:rPr>
              <a:t>你自己</a:t>
            </a:r>
            <a:r>
              <a:rPr lang="zh-CN" altLang="en-US" dirty="0" smtClean="0"/>
              <a:t>定义它的意义</a:t>
            </a:r>
            <a:endParaRPr lang="zh-CN" altLang="en-US" dirty="0"/>
          </a:p>
        </p:txBody>
      </p:sp>
      <p:sp>
        <p:nvSpPr>
          <p:cNvPr id="5" name="任意多边形: 形状 4"/>
          <p:cNvSpPr/>
          <p:nvPr/>
        </p:nvSpPr>
        <p:spPr>
          <a:xfrm>
            <a:off x="1156069" y="1664969"/>
            <a:ext cx="9036538" cy="3207658"/>
          </a:xfrm>
          <a:prstGeom prst="wave">
            <a:avLst/>
          </a:prstGeom>
          <a:solidFill>
            <a:srgbClr val="D93131"/>
          </a:solidFill>
          <a:ln>
            <a:noFill/>
          </a:ln>
          <a:scene3d>
            <a:camera prst="orthographicFront"/>
            <a:lightRig rig="threePt" dir="t"/>
          </a:scene3d>
          <a:sp3d>
            <a:bevelT w="114300" prst="hardEdge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806014" y="2109507"/>
            <a:ext cx="1302413" cy="1887696"/>
            <a:chOff x="1171533" y="2084626"/>
            <a:chExt cx="1302413" cy="1887696"/>
          </a:xfrm>
        </p:grpSpPr>
        <p:sp>
          <p:nvSpPr>
            <p:cNvPr id="23" name="文本框 22"/>
            <p:cNvSpPr txBox="1"/>
            <p:nvPr/>
          </p:nvSpPr>
          <p:spPr>
            <a:xfrm>
              <a:off x="1427506" y="2084626"/>
              <a:ext cx="1046440" cy="188769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eaVert"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【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立初心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】</a:t>
              </a:r>
            </a:p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新手期</a:t>
              </a:r>
              <a:endParaRPr lang="en-US" altLang="zh-CN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1171533" y="2657023"/>
              <a:ext cx="295274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.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3672701" y="2261802"/>
            <a:ext cx="1201786" cy="1887696"/>
            <a:chOff x="1076327" y="2199489"/>
            <a:chExt cx="1201786" cy="1887696"/>
          </a:xfrm>
        </p:grpSpPr>
        <p:sp>
          <p:nvSpPr>
            <p:cNvPr id="104" name="文本框 103"/>
            <p:cNvSpPr txBox="1"/>
            <p:nvPr/>
          </p:nvSpPr>
          <p:spPr>
            <a:xfrm>
              <a:off x="1231673" y="2199489"/>
              <a:ext cx="1046440" cy="188769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eaVert"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【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刷经验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】</a:t>
              </a:r>
            </a:p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成</a:t>
              </a:r>
              <a:r>
                <a:rPr lang="zh-CN" altLang="en-US" sz="2800" dirty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长期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1076327" y="2649842"/>
              <a:ext cx="295274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wrap="none" rtlCol="0">
              <a:spAutoFit/>
            </a:bodyPr>
            <a:lstStyle/>
            <a:p>
              <a:r>
                <a:rPr lang="en-US" altLang="zh-CN" sz="3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: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5674338" y="2572616"/>
            <a:ext cx="1405210" cy="1887696"/>
            <a:chOff x="979999" y="2132833"/>
            <a:chExt cx="1405210" cy="1887696"/>
          </a:xfrm>
        </p:grpSpPr>
        <p:sp>
          <p:nvSpPr>
            <p:cNvPr id="107" name="文本框 106"/>
            <p:cNvSpPr txBox="1"/>
            <p:nvPr/>
          </p:nvSpPr>
          <p:spPr>
            <a:xfrm>
              <a:off x="1338769" y="2132833"/>
              <a:ext cx="1046440" cy="188769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eaVert"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【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不放弃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】</a:t>
              </a:r>
              <a:endParaRPr lang="en-US" altLang="zh-CN" sz="2800" dirty="0" smtClean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长草期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979999" y="2595538"/>
              <a:ext cx="508473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wrap="none" rtlCol="0">
              <a:spAutoFit/>
            </a:bodyPr>
            <a:lstStyle/>
            <a:p>
              <a:r>
                <a: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∴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7772711" y="2751268"/>
            <a:ext cx="1478346" cy="1887696"/>
            <a:chOff x="966188" y="2165737"/>
            <a:chExt cx="1478346" cy="1887696"/>
          </a:xfrm>
        </p:grpSpPr>
        <p:sp>
          <p:nvSpPr>
            <p:cNvPr id="110" name="文本框 109"/>
            <p:cNvSpPr txBox="1"/>
            <p:nvPr/>
          </p:nvSpPr>
          <p:spPr>
            <a:xfrm>
              <a:off x="1398094" y="2165737"/>
              <a:ext cx="1046440" cy="1887696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vert="eaVert" wrap="none" rtlCol="0">
              <a:spAutoFit/>
            </a:bodyPr>
            <a:lstStyle/>
            <a:p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【</a:t>
              </a:r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致初心</a:t>
              </a:r>
              <a:r>
                <a:rPr lang="en-US" altLang="zh-CN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】</a:t>
              </a:r>
            </a:p>
            <a:p>
              <a:r>
                <a:rPr lang="zh-CN" altLang="en-US" sz="2800" dirty="0" smtClean="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rPr>
                <a:t>成熟期</a:t>
              </a:r>
              <a:endParaRPr lang="zh-CN" altLang="en-US" sz="2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1" name="文本框 110"/>
            <p:cNvSpPr txBox="1"/>
            <p:nvPr/>
          </p:nvSpPr>
          <p:spPr>
            <a:xfrm>
              <a:off x="966188" y="2683267"/>
              <a:ext cx="542136" cy="646331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14300" prst="hardEdge"/>
            </a:sp3d>
          </p:spPr>
          <p:txBody>
            <a:bodyPr wrap="none" rtlCol="0">
              <a:spAutoFit/>
            </a:bodyPr>
            <a:lstStyle/>
            <a:p>
              <a:r>
                <a:rPr lang="en-US" altLang="zh-CN" sz="3600" dirty="0" smtClean="0">
                  <a:solidFill>
                    <a:schemeClr val="bg1">
                      <a:lumMod val="95000"/>
                    </a:schemeClr>
                  </a:solidFill>
                  <a:latin typeface="微软雅黑" panose="020B0503020204020204" charset="-122"/>
                  <a:ea typeface="微软雅黑" panose="020B0503020204020204" charset="-122"/>
                </a:rPr>
                <a:t>: :</a:t>
              </a:r>
              <a:endParaRPr lang="zh-CN" altLang="en-US" sz="3600" dirty="0">
                <a:solidFill>
                  <a:schemeClr val="bg1">
                    <a:lumMod val="95000"/>
                  </a:schemeClr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6" name="TextBox 6"/>
          <p:cNvSpPr txBox="1"/>
          <p:nvPr/>
        </p:nvSpPr>
        <p:spPr>
          <a:xfrm>
            <a:off x="142875" y="6450568"/>
            <a:ext cx="9206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旅途本身的意义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：“一个人为了追求智慧而开始行走。他还没有到达。”</a:t>
            </a:r>
            <a:r>
              <a:rPr lang="en-US" altLang="zh-CN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——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卡尔维诺</a:t>
            </a:r>
            <a:endParaRPr lang="zh-CN" altLang="en-US" dirty="0" smtClean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3227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57006" y="1799967"/>
            <a:ext cx="38779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7200" dirty="0" smtClean="0">
                <a:solidFill>
                  <a:srgbClr val="D9313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谢谢大家</a:t>
            </a:r>
            <a:endParaRPr lang="zh-CN" altLang="en-US" sz="7200" dirty="0">
              <a:solidFill>
                <a:srgbClr val="D9313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972968" y="3000296"/>
            <a:ext cx="224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b="1" dirty="0" smtClean="0">
                <a:solidFill>
                  <a:schemeClr val="bg1"/>
                </a:solidFill>
              </a:rPr>
              <a:t>Thank you!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1114426" y="3922111"/>
            <a:ext cx="11801474" cy="1430939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5400" b="0" i="0" u="sng" strike="noStrike" kern="1200" cap="none" spc="0" normalizeH="0" baseline="0" noProof="0" dirty="0" smtClean="0">
                <a:ln>
                  <a:noFill/>
                </a:ln>
                <a:solidFill>
                  <a:srgbClr val="ECC486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踏上旅途</a:t>
            </a:r>
            <a:r>
              <a:rPr lang="zh-CN" altLang="en-US" sz="5400" dirty="0" smtClean="0">
                <a:solidFill>
                  <a:srgbClr val="ECC486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      </a:t>
            </a:r>
            <a:r>
              <a:rPr kumimoji="0" lang="zh-CN" altLang="en-US" sz="5400" b="0" i="0" u="none" strike="noStrike" kern="1200" cap="none" spc="0" normalizeH="0" baseline="0" noProof="0" dirty="0" smtClean="0">
                <a:ln>
                  <a:noFill/>
                </a:ln>
                <a:solidFill>
                  <a:srgbClr val="ECC486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                </a:t>
            </a:r>
            <a:r>
              <a:rPr kumimoji="0" lang="zh-CN" altLang="en-US" sz="5400" b="0" i="0" u="none" strike="noStrike" kern="1200" cap="none" spc="0" normalizeH="0" noProof="0" dirty="0" smtClean="0">
                <a:ln>
                  <a:noFill/>
                </a:ln>
                <a:solidFill>
                  <a:srgbClr val="ECC486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 </a:t>
            </a:r>
            <a:r>
              <a:rPr kumimoji="0" lang="zh-CN" altLang="en-US" sz="5400" b="0" i="0" u="sng" strike="noStrike" kern="1200" cap="none" spc="0" normalizeH="0" baseline="0" noProof="0" dirty="0" smtClean="0">
                <a:ln>
                  <a:noFill/>
                </a:ln>
                <a:solidFill>
                  <a:srgbClr val="ECC486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前途光明</a:t>
            </a:r>
            <a:endParaRPr kumimoji="0" lang="zh-CN" altLang="en-US" sz="5400" b="0" i="0" u="sng" strike="noStrike" kern="1200" cap="none" spc="0" normalizeH="0" baseline="0" noProof="0" dirty="0">
              <a:ln>
                <a:noFill/>
              </a:ln>
              <a:solidFill>
                <a:srgbClr val="ECC486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j-cs"/>
            </a:endParaRPr>
          </a:p>
        </p:txBody>
      </p:sp>
      <p:sp>
        <p:nvSpPr>
          <p:cNvPr id="9" name="副标题 2"/>
          <p:cNvSpPr txBox="1"/>
          <p:nvPr/>
        </p:nvSpPr>
        <p:spPr>
          <a:xfrm>
            <a:off x="1011222" y="4687344"/>
            <a:ext cx="10880519" cy="46234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kumimoji="0" lang="zh-CN" altLang="en-US" sz="240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小标宋简体" panose="03000509000000000000" pitchFamily="65" charset="-122"/>
                <a:ea typeface="方正小标宋简体" panose="03000509000000000000" pitchFamily="65" charset="-122"/>
                <a:cs typeface="+mn-cs"/>
              </a:rPr>
              <a:t> </a:t>
            </a:r>
            <a:r>
              <a:rPr lang="zh-CN" altLang="en-US" sz="2000" dirty="0" smtClean="0">
                <a:solidFill>
                  <a:srgbClr val="ECC486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    向着星辰与深渊                                                                              </a:t>
            </a:r>
            <a:r>
              <a:rPr lang="en-US" altLang="zh-CN" sz="2000" dirty="0" smtClean="0">
                <a:solidFill>
                  <a:srgbClr val="ECC486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	</a:t>
            </a:r>
            <a:r>
              <a:rPr lang="zh-CN" altLang="en-US" sz="2000" dirty="0" smtClean="0">
                <a:solidFill>
                  <a:srgbClr val="ECC486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rPr>
              <a:t>吾将上下而求索</a:t>
            </a:r>
            <a:endParaRPr lang="zh-CN" altLang="en-US" sz="2000" dirty="0">
              <a:solidFill>
                <a:srgbClr val="ECC486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082145" y="2160981"/>
            <a:ext cx="5749636" cy="769145"/>
          </a:xfrm>
        </p:spPr>
        <p:txBody>
          <a:bodyPr>
            <a:normAutofit/>
          </a:bodyPr>
          <a:lstStyle/>
          <a:p>
            <a:r>
              <a:rPr lang="zh-CN" altLang="en-US" sz="4800" dirty="0" smtClean="0">
                <a:solidFill>
                  <a:srgbClr val="ECC486"/>
                </a:solidFill>
              </a:rPr>
              <a:t>旅途起点：我</a:t>
            </a:r>
            <a:r>
              <a:rPr lang="en-US" altLang="zh-CN" sz="4800" dirty="0" smtClean="0">
                <a:solidFill>
                  <a:srgbClr val="ECC486"/>
                </a:solidFill>
              </a:rPr>
              <a:t>·</a:t>
            </a:r>
            <a:r>
              <a:rPr lang="zh-CN" altLang="en-US" sz="4800" dirty="0" smtClean="0">
                <a:solidFill>
                  <a:srgbClr val="ECC486"/>
                </a:solidFill>
              </a:rPr>
              <a:t>我们</a:t>
            </a:r>
            <a:endParaRPr lang="zh-CN" altLang="en-US" sz="4800" dirty="0" smtClean="0">
              <a:solidFill>
                <a:srgbClr val="ECC486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21037" y="2175657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 smtClean="0">
                <a:solidFill>
                  <a:srgbClr val="D9313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1</a:t>
            </a:r>
            <a:endParaRPr lang="zh-CN" altLang="en-US" sz="8000" dirty="0">
              <a:solidFill>
                <a:srgbClr val="D9313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A18A831F-D049-488D-B069-6195C2040518}"/>
              </a:ext>
            </a:extLst>
          </p:cNvPr>
          <p:cNvSpPr txBox="1"/>
          <p:nvPr/>
        </p:nvSpPr>
        <p:spPr>
          <a:xfrm>
            <a:off x="6113450" y="2973915"/>
            <a:ext cx="357020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 smtClean="0"/>
              <a:t>建团</a:t>
            </a:r>
            <a:r>
              <a:rPr lang="zh-CN" altLang="en-US" sz="2400" b="1" dirty="0" smtClean="0"/>
              <a:t>是一段</a:t>
            </a:r>
            <a:r>
              <a:rPr lang="en-US" altLang="zh-CN" sz="2400" b="1" dirty="0" smtClean="0"/>
              <a:t>【</a:t>
            </a:r>
            <a:r>
              <a:rPr lang="zh-CN" altLang="en-US" sz="2400" b="1" dirty="0" smtClean="0"/>
              <a:t>历史</a:t>
            </a:r>
            <a:r>
              <a:rPr lang="en-US" altLang="zh-CN" sz="2400" b="1" dirty="0" smtClean="0"/>
              <a:t>】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r>
              <a:rPr lang="zh-CN" altLang="en-US" sz="3200" b="1" dirty="0"/>
              <a:t>让</a:t>
            </a:r>
            <a:r>
              <a:rPr lang="zh-CN" altLang="en-US" sz="3200" b="1" dirty="0" smtClean="0"/>
              <a:t>初心成为现实。</a:t>
            </a:r>
            <a:endParaRPr lang="en-US" altLang="zh-CN" sz="3200" b="1" dirty="0" smtClean="0"/>
          </a:p>
        </p:txBody>
      </p:sp>
      <p:pic>
        <p:nvPicPr>
          <p:cNvPr id="9" name="图片 8" descr="1637826176408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5913702" y="3928022"/>
            <a:ext cx="5208194" cy="292997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我是谁？从哪来？到哪去？</a:t>
            </a:r>
            <a:endParaRPr lang="zh-CN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7625" y="6450568"/>
            <a:ext cx="8172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以践促学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的方式：通过校外红色实践活动，让党史教育更接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地气</a:t>
            </a:r>
            <a:endParaRPr lang="zh-CN" altLang="en-US" b="1" dirty="0">
              <a:solidFill>
                <a:schemeClr val="bg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sp>
        <p:nvSpPr>
          <p:cNvPr id="7" name="文本框 29"/>
          <p:cNvSpPr txBox="1"/>
          <p:nvPr/>
        </p:nvSpPr>
        <p:spPr>
          <a:xfrm>
            <a:off x="0" y="47019"/>
            <a:ext cx="1698171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旅者</a:t>
            </a:r>
            <a:r>
              <a:rPr lang="zh-CN" altLang="en-US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三问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pic>
        <p:nvPicPr>
          <p:cNvPr id="8" name="Picture 8" descr="C:\Users\win10\Documents\Tencent Files\3382972139\Image\C2C\90C48955FF60D2B881C60E292021A7C6.jpg"/>
          <p:cNvPicPr>
            <a:picLocks noChangeAspect="1" noChangeArrowheads="1"/>
          </p:cNvPicPr>
          <p:nvPr/>
        </p:nvPicPr>
        <p:blipFill>
          <a:blip r:embed="rId2" cstate="print"/>
          <a:srcRect t="18238" b="975"/>
          <a:stretch>
            <a:fillRect/>
          </a:stretch>
        </p:blipFill>
        <p:spPr bwMode="auto">
          <a:xfrm>
            <a:off x="7018928" y="1639633"/>
            <a:ext cx="4772019" cy="2891347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grpSp>
        <p:nvGrpSpPr>
          <p:cNvPr id="10" name="组合 9"/>
          <p:cNvGrpSpPr/>
          <p:nvPr/>
        </p:nvGrpSpPr>
        <p:grpSpPr>
          <a:xfrm>
            <a:off x="677807" y="1639633"/>
            <a:ext cx="6079863" cy="4497909"/>
            <a:chOff x="677807" y="1639633"/>
            <a:chExt cx="6079863" cy="4497909"/>
          </a:xfrm>
        </p:grpSpPr>
        <p:pic>
          <p:nvPicPr>
            <p:cNvPr id="15361" name="Picture 1"/>
            <p:cNvPicPr>
              <a:picLocks noChangeAspect="1" noChangeArrowheads="1"/>
            </p:cNvPicPr>
            <p:nvPr/>
          </p:nvPicPr>
          <p:blipFill rotWithShape="1">
            <a:blip r:embed="rId3"/>
            <a:srcRect t="43896" r="4082" b="1658"/>
            <a:stretch/>
          </p:blipFill>
          <p:spPr bwMode="auto">
            <a:xfrm>
              <a:off x="1134725" y="3364974"/>
              <a:ext cx="4977317" cy="2772568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sp>
          <p:nvSpPr>
            <p:cNvPr id="3" name="文本框 2"/>
            <p:cNvSpPr txBox="1"/>
            <p:nvPr/>
          </p:nvSpPr>
          <p:spPr>
            <a:xfrm>
              <a:off x="677807" y="1639633"/>
              <a:ext cx="607986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indent="457200"/>
              <a:r>
                <a:rPr lang="en-US" altLang="zh-CN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  </a:t>
              </a:r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风</a:t>
              </a:r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带来故事的种子，时间使之发芽（抑或磨损）。铭记我的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任职初心</a:t>
              </a:r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。认清我的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身份职责</a:t>
              </a:r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。准备好迎接各种社死、困难、批评、失败。</a:t>
              </a:r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然后大胆去做</a:t>
              </a:r>
              <a:r>
                <a:rPr lang="zh-CN" altLang="en-US" sz="2400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我和我们</a:t>
              </a:r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想做的事情。</a:t>
              </a:r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662138" y="4724466"/>
            <a:ext cx="5485598" cy="1689200"/>
            <a:chOff x="6173002" y="4724466"/>
            <a:chExt cx="5485598" cy="1689200"/>
          </a:xfrm>
        </p:grpSpPr>
        <p:sp>
          <p:nvSpPr>
            <p:cNvPr id="11" name="矩形 10"/>
            <p:cNvSpPr/>
            <p:nvPr/>
          </p:nvSpPr>
          <p:spPr>
            <a:xfrm>
              <a:off x="6173002" y="4724466"/>
              <a:ext cx="5302047" cy="1398531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6633917" y="4844006"/>
              <a:ext cx="5024683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大家都玩得很开心，</a:t>
              </a:r>
              <a:endParaRPr lang="en-US" altLang="zh-CN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endParaRPr>
            </a:p>
            <a:p>
              <a:pPr algn="just"/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作为团支书我也很安心，</a:t>
              </a:r>
              <a:endParaRPr lang="en-US" altLang="zh-CN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endParaRPr>
            </a:p>
            <a:p>
              <a:pPr algn="just"/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  <a:cs typeface="+mj-cs"/>
                </a:rPr>
                <a:t>因为我做了充分的预案。</a:t>
              </a:r>
              <a:endParaRPr lang="en-US" altLang="zh-CN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endParaRPr>
            </a:p>
            <a:p>
              <a:pPr algn="just"/>
              <a:endParaRPr lang="zh-CN" altLang="en-US" sz="2400" dirty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</a:endParaRPr>
            </a:p>
          </p:txBody>
        </p:sp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2789" y="1235219"/>
            <a:ext cx="5969349" cy="5153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690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"/>
          <p:cNvSpPr txBox="1"/>
          <p:nvPr/>
        </p:nvSpPr>
        <p:spPr>
          <a:xfrm>
            <a:off x="828540" y="491235"/>
            <a:ext cx="10361596" cy="7794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zh-CN" altLang="en-US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  <a:sym typeface="Wingdings" panose="05000000000000000000" pitchFamily="2" charset="2"/>
              </a:rPr>
              <a:t>（项目预备）</a:t>
            </a:r>
            <a:r>
              <a:rPr lang="zh-CN" altLang="en-US" sz="40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cs typeface="+mj-cs"/>
                <a:sym typeface="Wingdings" panose="05000000000000000000" pitchFamily="2" charset="2"/>
              </a:rPr>
              <a:t>支部委员会：打有准备之仗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方正小标宋简体" panose="03000509000000000000" pitchFamily="65" charset="-122"/>
              <a:ea typeface="方正小标宋简体" panose="03000509000000000000" pitchFamily="65" charset="-122"/>
              <a:cs typeface="+mj-cs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91160" y="1574358"/>
            <a:ext cx="4809466" cy="4369242"/>
            <a:chOff x="562634" y="2488758"/>
            <a:chExt cx="5194109" cy="4369242"/>
          </a:xfrm>
        </p:grpSpPr>
        <p:pic>
          <p:nvPicPr>
            <p:cNvPr id="30722" name="Picture 2" descr="C:\Users\win10\Documents\Tencent Files\3382972139\Image\C2C\AB17F0D0C8D4348F43502DE6B6ECA831.jpg"/>
            <p:cNvPicPr>
              <a:picLocks noChangeAspect="1" noChangeArrowheads="1"/>
            </p:cNvPicPr>
            <p:nvPr/>
          </p:nvPicPr>
          <p:blipFill>
            <a:blip r:embed="rId2"/>
            <a:srcRect b="13422"/>
            <a:stretch>
              <a:fillRect/>
            </a:stretch>
          </p:blipFill>
          <p:spPr bwMode="auto">
            <a:xfrm>
              <a:off x="562634" y="2890383"/>
              <a:ext cx="5194109" cy="3967617"/>
            </a:xfrm>
            <a:prstGeom prst="rect">
              <a:avLst/>
            </a:prstGeom>
            <a:noFill/>
          </p:spPr>
        </p:pic>
        <p:sp>
          <p:nvSpPr>
            <p:cNvPr id="9" name="TextBox 8"/>
            <p:cNvSpPr txBox="1"/>
            <p:nvPr/>
          </p:nvSpPr>
          <p:spPr>
            <a:xfrm>
              <a:off x="604299" y="2488758"/>
              <a:ext cx="112389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/>
                <a:t>“草书”：</a:t>
              </a:r>
              <a:endParaRPr lang="zh-CN" altLang="en-US" dirty="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614603" y="1200150"/>
            <a:ext cx="4429125" cy="5657850"/>
            <a:chOff x="5810250" y="935547"/>
            <a:chExt cx="4429125" cy="5798629"/>
          </a:xfrm>
        </p:grpSpPr>
        <p:pic>
          <p:nvPicPr>
            <p:cNvPr id="30724" name="Picture 4" descr="C:\Users\win10\Documents\Tencent Files\3382972139\Image\C2C\C5165C49D22446B0B9BC21620885D274.jpg"/>
            <p:cNvPicPr>
              <a:picLocks noChangeAspect="1" noChangeArrowheads="1"/>
            </p:cNvPicPr>
            <p:nvPr/>
          </p:nvPicPr>
          <p:blipFill>
            <a:blip r:embed="rId3"/>
            <a:srcRect r="11163" b="36692"/>
            <a:stretch>
              <a:fillRect/>
            </a:stretch>
          </p:blipFill>
          <p:spPr bwMode="auto">
            <a:xfrm>
              <a:off x="7142369" y="935547"/>
              <a:ext cx="3097006" cy="5798629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4" name="右箭头 13"/>
            <p:cNvSpPr/>
            <p:nvPr/>
          </p:nvSpPr>
          <p:spPr>
            <a:xfrm>
              <a:off x="5810250" y="4697523"/>
              <a:ext cx="1581151" cy="596347"/>
            </a:xfrm>
            <a:prstGeom prst="rightArrow">
              <a:avLst/>
            </a:prstGeom>
            <a:solidFill>
              <a:srgbClr val="ECC486"/>
            </a:solidFill>
            <a:ln>
              <a:solidFill>
                <a:srgbClr val="D9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rgbClr val="C00000"/>
                  </a:solidFill>
                </a:rPr>
                <a:t>群策群力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7253152" y="1171575"/>
            <a:ext cx="4471784" cy="5686425"/>
            <a:chOff x="4529340" y="1171574"/>
            <a:chExt cx="4471784" cy="5686425"/>
          </a:xfrm>
        </p:grpSpPr>
        <p:pic>
          <p:nvPicPr>
            <p:cNvPr id="14338" name="Picture 2" descr="C:\Users\win10\Documents\Tencent Files\3382972139\Image\C2C\78640B38AF322E03274115A3014CA9BE.jpg"/>
            <p:cNvPicPr>
              <a:picLocks noChangeAspect="1" noChangeArrowheads="1"/>
            </p:cNvPicPr>
            <p:nvPr/>
          </p:nvPicPr>
          <p:blipFill>
            <a:blip r:embed="rId4"/>
            <a:srcRect t="5766"/>
            <a:stretch>
              <a:fillRect/>
            </a:stretch>
          </p:blipFill>
          <p:spPr bwMode="auto">
            <a:xfrm>
              <a:off x="6011672" y="1171574"/>
              <a:ext cx="2989452" cy="5686425"/>
            </a:xfrm>
            <a:prstGeom prst="rect">
              <a:avLst/>
            </a:prstGeom>
            <a:ln w="88900" cap="sq" cmpd="thickThin">
              <a:solidFill>
                <a:srgbClr val="000000"/>
              </a:solidFill>
              <a:prstDash val="solid"/>
              <a:miter lim="800000"/>
              <a:headEnd/>
              <a:tailEnd/>
            </a:ln>
            <a:effectLst>
              <a:innerShdw blurRad="76200">
                <a:srgbClr val="000000"/>
              </a:innerShdw>
            </a:effectLst>
          </p:spPr>
        </p:pic>
        <p:sp>
          <p:nvSpPr>
            <p:cNvPr id="18" name="右箭头 17"/>
            <p:cNvSpPr/>
            <p:nvPr/>
          </p:nvSpPr>
          <p:spPr>
            <a:xfrm>
              <a:off x="4529340" y="4014786"/>
              <a:ext cx="1581151" cy="596347"/>
            </a:xfrm>
            <a:prstGeom prst="rightArrow">
              <a:avLst/>
            </a:prstGeom>
            <a:solidFill>
              <a:srgbClr val="ECC486"/>
            </a:solidFill>
            <a:ln>
              <a:solidFill>
                <a:srgbClr val="D931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solidFill>
                    <a:srgbClr val="C00000"/>
                  </a:solidFill>
                </a:rPr>
                <a:t>计划初定</a:t>
              </a:r>
              <a:endParaRPr lang="zh-CN" altLang="en-US" dirty="0">
                <a:solidFill>
                  <a:srgbClr val="C00000"/>
                </a:solidFill>
              </a:endParaRPr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0" y="6441043"/>
            <a:ext cx="58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支部委员会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：打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有准备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之仗</a:t>
            </a:r>
          </a:p>
        </p:txBody>
      </p:sp>
      <p:sp>
        <p:nvSpPr>
          <p:cNvPr id="16" name="文本框 29"/>
          <p:cNvSpPr txBox="1"/>
          <p:nvPr/>
        </p:nvSpPr>
        <p:spPr>
          <a:xfrm>
            <a:off x="0" y="29570"/>
            <a:ext cx="143394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队伍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配置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支部大会：抛砖引玉、集思广益</a:t>
            </a:r>
            <a:endParaRPr lang="zh-CN" altLang="en-US" dirty="0"/>
          </a:p>
        </p:txBody>
      </p:sp>
      <p:pic>
        <p:nvPicPr>
          <p:cNvPr id="13313" name="Picture 1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63487" y="1464352"/>
            <a:ext cx="4711700" cy="2610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142876" y="6450568"/>
            <a:ext cx="58102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支部大会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：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抛砖引玉、集思广益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的平台</a:t>
            </a:r>
          </a:p>
        </p:txBody>
      </p:sp>
      <p:sp>
        <p:nvSpPr>
          <p:cNvPr id="8" name="文本框 29"/>
          <p:cNvSpPr txBox="1"/>
          <p:nvPr/>
        </p:nvSpPr>
        <p:spPr>
          <a:xfrm>
            <a:off x="0" y="47019"/>
            <a:ext cx="143394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支部成员</a:t>
            </a:r>
            <a:endParaRPr lang="zh-CN" altLang="en-US" sz="24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3"/>
          <a:srcRect t="37305" b="-1"/>
          <a:stretch/>
        </p:blipFill>
        <p:spPr bwMode="auto">
          <a:xfrm>
            <a:off x="3507769" y="3277157"/>
            <a:ext cx="4890714" cy="28278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Picture 4" descr="C:\Users\win10\Documents\Tencent Files\3382972139\Image\C2C\1581B858A5EA5DF2F8C2CC4AF141CDFE.jpg"/>
          <p:cNvPicPr>
            <a:picLocks noChangeAspect="1" noChangeArrowheads="1"/>
          </p:cNvPicPr>
          <p:nvPr/>
        </p:nvPicPr>
        <p:blipFill>
          <a:blip r:embed="rId4"/>
          <a:srcRect t="4189"/>
          <a:stretch>
            <a:fillRect/>
          </a:stretch>
        </p:blipFill>
        <p:spPr bwMode="auto">
          <a:xfrm>
            <a:off x="9346197" y="1162050"/>
            <a:ext cx="2749551" cy="5657850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grpSp>
        <p:nvGrpSpPr>
          <p:cNvPr id="16" name="组合 15"/>
          <p:cNvGrpSpPr/>
          <p:nvPr/>
        </p:nvGrpSpPr>
        <p:grpSpPr>
          <a:xfrm>
            <a:off x="705381" y="2190814"/>
            <a:ext cx="8829071" cy="2429579"/>
            <a:chOff x="621210" y="2059018"/>
            <a:chExt cx="8829071" cy="2429579"/>
          </a:xfrm>
        </p:grpSpPr>
        <p:sp>
          <p:nvSpPr>
            <p:cNvPr id="6" name="虚尾箭头 5"/>
            <p:cNvSpPr/>
            <p:nvPr/>
          </p:nvSpPr>
          <p:spPr>
            <a:xfrm rot="20405493">
              <a:off x="621210" y="2069405"/>
              <a:ext cx="8829071" cy="2303307"/>
            </a:xfrm>
            <a:prstGeom prst="stripedRightArrow">
              <a:avLst>
                <a:gd name="adj1" fmla="val 50000"/>
                <a:gd name="adj2" fmla="val 101716"/>
              </a:avLst>
            </a:prstGeom>
            <a:solidFill>
              <a:srgbClr val="C00000">
                <a:alpha val="5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文本框 5"/>
            <p:cNvSpPr txBox="1"/>
            <p:nvPr/>
          </p:nvSpPr>
          <p:spPr>
            <a:xfrm rot="20510900">
              <a:off x="6941776" y="2059018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臻于完善</a:t>
              </a:r>
              <a:endParaRPr lang="zh-CN" altLang="en-US" sz="24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10" name="文本框 5"/>
            <p:cNvSpPr txBox="1"/>
            <p:nvPr/>
          </p:nvSpPr>
          <p:spPr>
            <a:xfrm rot="20344525">
              <a:off x="4116503" y="3097805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集思广益</a:t>
              </a:r>
            </a:p>
          </p:txBody>
        </p:sp>
        <p:sp>
          <p:nvSpPr>
            <p:cNvPr id="9" name="文本框 5"/>
            <p:cNvSpPr txBox="1"/>
            <p:nvPr/>
          </p:nvSpPr>
          <p:spPr>
            <a:xfrm rot="20390138">
              <a:off x="1470128" y="402693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dirty="0" smtClean="0">
                  <a:solidFill>
                    <a:schemeClr val="bg1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他山之石</a:t>
              </a:r>
              <a:endParaRPr lang="zh-CN" altLang="en-US" sz="2400" dirty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6150154" y="1839022"/>
            <a:ext cx="5749636" cy="769145"/>
          </a:xfrm>
        </p:spPr>
        <p:txBody>
          <a:bodyPr>
            <a:normAutofit fontScale="90000"/>
          </a:bodyPr>
          <a:lstStyle/>
          <a:p>
            <a:r>
              <a:rPr lang="zh-CN" altLang="en-US" sz="4800" dirty="0" smtClean="0">
                <a:solidFill>
                  <a:srgbClr val="ECC486"/>
                </a:solidFill>
              </a:rPr>
              <a:t>旅途过程：前行</a:t>
            </a:r>
            <a:r>
              <a:rPr lang="en-US" altLang="zh-CN" sz="4800" dirty="0" smtClean="0">
                <a:solidFill>
                  <a:srgbClr val="ECC486"/>
                </a:solidFill>
              </a:rPr>
              <a:t>·</a:t>
            </a:r>
            <a:r>
              <a:rPr lang="zh-CN" altLang="en-US" sz="4800" dirty="0" smtClean="0">
                <a:solidFill>
                  <a:srgbClr val="ECC486"/>
                </a:solidFill>
              </a:rPr>
              <a:t>有趣</a:t>
            </a:r>
            <a:endParaRPr lang="zh-CN" altLang="en-US" sz="4800" dirty="0" smtClean="0">
              <a:solidFill>
                <a:srgbClr val="ECC486"/>
              </a:solidFill>
            </a:endParaRPr>
          </a:p>
        </p:txBody>
      </p:sp>
      <p:sp>
        <p:nvSpPr>
          <p:cNvPr id="15" name="文本框 5"/>
          <p:cNvSpPr txBox="1"/>
          <p:nvPr/>
        </p:nvSpPr>
        <p:spPr>
          <a:xfrm>
            <a:off x="6277411" y="2575875"/>
            <a:ext cx="35702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sym typeface="Wingdings" panose="05000000000000000000" pitchFamily="2" charset="2"/>
              </a:rPr>
              <a:t>“十佳百优”特色团建</a:t>
            </a:r>
            <a:endParaRPr lang="en-US" altLang="zh-CN" sz="2400" dirty="0" smtClean="0">
              <a:latin typeface="方正小标宋简体" panose="03000509000000000000" pitchFamily="65" charset="-122"/>
              <a:ea typeface="方正小标宋简体" panose="03000509000000000000" pitchFamily="65" charset="-122"/>
              <a:sym typeface="Wingdings" panose="05000000000000000000" pitchFamily="2" charset="2"/>
            </a:endParaRPr>
          </a:p>
          <a:p>
            <a:r>
              <a:rPr lang="zh-CN" altLang="en-US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  <a:sym typeface="Wingdings" panose="05000000000000000000" pitchFamily="2" charset="2"/>
              </a:rPr>
              <a:t>“趣学党史，育践初心”</a:t>
            </a:r>
            <a:endParaRPr lang="zh-CN" altLang="en-US" sz="2400" dirty="0"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6404210" y="3517001"/>
            <a:ext cx="5241525" cy="3340999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  <a:headEnd/>
            <a:tailEnd/>
          </a:ln>
          <a:effectLst>
            <a:innerShdw blurRad="76200">
              <a:srgbClr val="000000"/>
            </a:innerShdw>
          </a:effectLst>
        </p:spPr>
      </p:pic>
      <p:sp>
        <p:nvSpPr>
          <p:cNvPr id="6" name="文本框 5"/>
          <p:cNvSpPr txBox="1"/>
          <p:nvPr/>
        </p:nvSpPr>
        <p:spPr>
          <a:xfrm>
            <a:off x="3321037" y="2175657"/>
            <a:ext cx="69762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8000" dirty="0">
                <a:solidFill>
                  <a:srgbClr val="D9313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2</a:t>
            </a:r>
            <a:endParaRPr lang="zh-CN" altLang="en-US" sz="8000" dirty="0">
              <a:solidFill>
                <a:srgbClr val="D93131"/>
              </a:solidFill>
              <a:latin typeface="方正小标宋简体" panose="03000509000000000000" pitchFamily="65" charset="-122"/>
              <a:ea typeface="方正小标宋简体" panose="03000509000000000000" pitchFamily="65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团小组</a:t>
            </a:r>
            <a:r>
              <a:rPr lang="en-US" altLang="zh-CN" dirty="0" smtClean="0"/>
              <a:t>PK</a:t>
            </a:r>
            <a:r>
              <a:rPr lang="zh-CN" altLang="en-US" dirty="0" smtClean="0"/>
              <a:t>：趣味党史，寓学于乐</a:t>
            </a:r>
            <a:endParaRPr lang="zh-CN" altLang="en-US" dirty="0"/>
          </a:p>
        </p:txBody>
      </p:sp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22780" y="3984845"/>
            <a:ext cx="5405437" cy="235873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2780" y="1488842"/>
            <a:ext cx="5405437" cy="24812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21664" y="1724377"/>
            <a:ext cx="8238869" cy="42879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055" name="Picture 7"/>
          <p:cNvPicPr>
            <a:picLocks noChangeAspect="1" noChangeArrowheads="1"/>
          </p:cNvPicPr>
          <p:nvPr>
            <p:custDataLst>
              <p:tags r:id="rId1"/>
            </p:custDataLst>
          </p:nvPr>
        </p:nvPicPr>
        <p:blipFill>
          <a:blip r:embed="rId6"/>
          <a:srcRect/>
          <a:stretch>
            <a:fillRect/>
          </a:stretch>
        </p:blipFill>
        <p:spPr bwMode="auto">
          <a:xfrm>
            <a:off x="2062920" y="1824740"/>
            <a:ext cx="7756358" cy="42036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-28575" y="6460093"/>
            <a:ext cx="94773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“答题竞赛</a:t>
            </a:r>
            <a:r>
              <a:rPr lang="en-US" altLang="zh-CN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+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团小组</a:t>
            </a:r>
            <a:r>
              <a:rPr lang="en-US" altLang="zh-CN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PK”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的模式：包含“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填填看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”“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猜猜看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”“</a:t>
            </a:r>
            <a:r>
              <a:rPr lang="zh-CN" altLang="en-US" b="1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说说看</a:t>
            </a:r>
            <a:r>
              <a:rPr lang="zh-CN" altLang="en-US" dirty="0" smtClean="0">
                <a:solidFill>
                  <a:schemeClr val="bg1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rPr>
              <a:t>”三个趣学环节</a:t>
            </a:r>
          </a:p>
        </p:txBody>
      </p:sp>
      <p:sp>
        <p:nvSpPr>
          <p:cNvPr id="9" name="文本框 29"/>
          <p:cNvSpPr txBox="1"/>
          <p:nvPr/>
        </p:nvSpPr>
        <p:spPr>
          <a:xfrm>
            <a:off x="0" y="47019"/>
            <a:ext cx="1433945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学</a:t>
            </a:r>
            <a:r>
              <a:rPr lang="zh-CN" altLang="en-US" sz="24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史</a:t>
            </a:r>
            <a:r>
              <a:rPr lang="zh-CN" altLang="en-US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务</a:t>
            </a:r>
            <a:r>
              <a:rPr lang="zh-CN" altLang="en-US" sz="2400" dirty="0" smtClean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实</a:t>
            </a:r>
            <a:endParaRPr lang="zh-CN" altLang="en-US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6805731" y="2901160"/>
            <a:ext cx="4864900" cy="1960316"/>
            <a:chOff x="3161" y="0"/>
            <a:chExt cx="12714924" cy="6858000"/>
          </a:xfrm>
        </p:grpSpPr>
        <p:sp>
          <p:nvSpPr>
            <p:cNvPr id="11" name="矩形 10"/>
            <p:cNvSpPr/>
            <p:nvPr/>
          </p:nvSpPr>
          <p:spPr>
            <a:xfrm>
              <a:off x="3161" y="0"/>
              <a:ext cx="12714924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51441" y="1364679"/>
              <a:ext cx="10740994" cy="419925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灵活运用</a:t>
              </a:r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各种模式</a:t>
              </a:r>
              <a:r>
                <a:rPr lang="zh-CN" altLang="en-US" sz="2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，</a:t>
              </a:r>
              <a:endParaRPr lang="en-US" altLang="zh-CN" sz="2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  <a:p>
              <a:endParaRPr lang="en-US" altLang="zh-CN" sz="2400" dirty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  <a:p>
              <a:pPr algn="ctr"/>
              <a:r>
                <a:rPr lang="zh-CN" altLang="en-US" sz="2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发挥团小组“试金石”作用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0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80" t="15802" r="16672" b="17521"/>
          <a:stretch>
            <a:fillRect/>
          </a:stretch>
        </p:blipFill>
        <p:spPr>
          <a:xfrm>
            <a:off x="3160" y="0"/>
            <a:ext cx="12192000" cy="6858000"/>
          </a:xfrm>
          <a:prstGeom prst="rect">
            <a:avLst/>
          </a:prstGeom>
        </p:spPr>
      </p:pic>
      <p:sp>
        <p:nvSpPr>
          <p:cNvPr id="5" name="文本框 29"/>
          <p:cNvSpPr txBox="1"/>
          <p:nvPr/>
        </p:nvSpPr>
        <p:spPr>
          <a:xfrm>
            <a:off x="1557283" y="594547"/>
            <a:ext cx="6548588" cy="58477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3200" dirty="0" smtClean="0"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学</a:t>
            </a:r>
            <a:r>
              <a:rPr lang="zh-CN" altLang="en-US" sz="3200" dirty="0" smtClean="0">
                <a:solidFill>
                  <a:srgbClr val="C00000"/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史</a:t>
            </a:r>
            <a:r>
              <a:rPr lang="zh-CN" altLang="en-US" sz="3200" dirty="0" smtClean="0"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务</a:t>
            </a:r>
            <a:r>
              <a:rPr lang="zh-CN" altLang="en-US" sz="3200" dirty="0" smtClean="0">
                <a:solidFill>
                  <a:srgbClr val="FFC000"/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实</a:t>
            </a:r>
            <a:r>
              <a:rPr lang="zh-CN" altLang="en-US" sz="3200" dirty="0" smtClean="0"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：</a:t>
            </a:r>
            <a:r>
              <a:rPr lang="en-US" altLang="zh-CN" sz="3200" dirty="0" smtClean="0"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 </a:t>
            </a:r>
            <a:r>
              <a:rPr lang="zh-CN" altLang="en-US" sz="3200" dirty="0" smtClean="0"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“</a:t>
            </a:r>
            <a:r>
              <a:rPr lang="zh-CN" altLang="en-US" sz="3200" b="1" dirty="0" smtClean="0">
                <a:solidFill>
                  <a:srgbClr val="C00000"/>
                </a:solidFill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十佳</a:t>
            </a:r>
            <a:r>
              <a:rPr lang="zh-CN" altLang="en-US" sz="3200" dirty="0" smtClean="0">
                <a:latin typeface="华光小标宋_CNKI" panose="02000500000000000000" pitchFamily="2" charset="-122"/>
                <a:ea typeface="华光小标宋_CNKI" panose="02000500000000000000" pitchFamily="2" charset="-122"/>
              </a:rPr>
              <a:t>百优”特色团建</a:t>
            </a:r>
            <a:endParaRPr lang="zh-CN" altLang="en-US" sz="3200" dirty="0">
              <a:latin typeface="华光小标宋_CNKI" panose="02000500000000000000" pitchFamily="2" charset="-122"/>
              <a:ea typeface="华光小标宋_CNKI" panose="02000500000000000000" pitchFamily="2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937" y="226018"/>
            <a:ext cx="1261875" cy="1263703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1704975" y="1534287"/>
            <a:ext cx="6505575" cy="2358736"/>
            <a:chOff x="1704975" y="1095375"/>
            <a:chExt cx="6505575" cy="2358736"/>
          </a:xfrm>
        </p:grpSpPr>
        <p:pic>
          <p:nvPicPr>
            <p:cNvPr id="29" name="Picture 4"/>
            <p:cNvPicPr>
              <a:picLocks noChangeAspect="1" noChangeArrowheads="1"/>
            </p:cNvPicPr>
            <p:nvPr/>
          </p:nvPicPr>
          <p:blipFill>
            <a:blip r:embed="rId4"/>
            <a:srcRect l="9956" r="18150"/>
            <a:stretch>
              <a:fillRect/>
            </a:stretch>
          </p:blipFill>
          <p:spPr bwMode="auto">
            <a:xfrm>
              <a:off x="4324350" y="1095375"/>
              <a:ext cx="3886200" cy="2358736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0" name="Picture 3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1704975" y="2119313"/>
              <a:ext cx="2457450" cy="3905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1" name="组合 30"/>
          <p:cNvGrpSpPr/>
          <p:nvPr/>
        </p:nvGrpSpPr>
        <p:grpSpPr>
          <a:xfrm>
            <a:off x="1638300" y="1478554"/>
            <a:ext cx="10553700" cy="2394121"/>
            <a:chOff x="1638300" y="1039642"/>
            <a:chExt cx="10553700" cy="2394121"/>
          </a:xfrm>
        </p:grpSpPr>
        <p:pic>
          <p:nvPicPr>
            <p:cNvPr id="32" name="Picture 2" descr="C:\Users\win10\Documents\Tencent Files\3382972139\Image\C2C\E3CD55562026F2E1358F89B3C9E48340.jpg"/>
            <p:cNvPicPr>
              <a:picLocks noChangeAspect="1" noChangeArrowheads="1"/>
            </p:cNvPicPr>
            <p:nvPr/>
          </p:nvPicPr>
          <p:blipFill>
            <a:blip r:embed="rId6"/>
            <a:srcRect r="529"/>
            <a:stretch>
              <a:fillRect/>
            </a:stretch>
          </p:blipFill>
          <p:spPr bwMode="auto">
            <a:xfrm>
              <a:off x="8344967" y="1039642"/>
              <a:ext cx="3847033" cy="2360784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pic>
          <p:nvPicPr>
            <p:cNvPr id="33" name="Picture 4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1638300" y="3062288"/>
              <a:ext cx="2514600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grpSp>
        <p:nvGrpSpPr>
          <p:cNvPr id="34" name="组合 33"/>
          <p:cNvGrpSpPr/>
          <p:nvPr/>
        </p:nvGrpSpPr>
        <p:grpSpPr>
          <a:xfrm>
            <a:off x="-28575" y="2724912"/>
            <a:ext cx="1647825" cy="2828925"/>
            <a:chOff x="-28575" y="2286000"/>
            <a:chExt cx="1647825" cy="2828925"/>
          </a:xfrm>
        </p:grpSpPr>
        <p:sp>
          <p:nvSpPr>
            <p:cNvPr id="35" name="文本框 5"/>
            <p:cNvSpPr txBox="1"/>
            <p:nvPr/>
          </p:nvSpPr>
          <p:spPr>
            <a:xfrm>
              <a:off x="-28575" y="3498110"/>
              <a:ext cx="146049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rgbClr val="C00000"/>
                  </a:solidFill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支部成员</a:t>
              </a:r>
              <a:endParaRPr lang="en-US" altLang="zh-CN" sz="2400" b="1" dirty="0" smtClean="0">
                <a:solidFill>
                  <a:srgbClr val="C00000"/>
                </a:solidFill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  <p:sp>
          <p:nvSpPr>
            <p:cNvPr id="36" name="左大括号 35"/>
            <p:cNvSpPr/>
            <p:nvPr/>
          </p:nvSpPr>
          <p:spPr>
            <a:xfrm>
              <a:off x="1352550" y="2286000"/>
              <a:ext cx="266700" cy="2828925"/>
            </a:xfrm>
            <a:prstGeom prst="leftBrace">
              <a:avLst/>
            </a:prstGeom>
            <a:effectLst>
              <a:glow rad="63500">
                <a:srgbClr val="C00000">
                  <a:alpha val="40000"/>
                </a:srgbClr>
              </a:glow>
            </a:effectLst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C00000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1647825" y="4096512"/>
            <a:ext cx="6612850" cy="2390775"/>
            <a:chOff x="1647825" y="3657600"/>
            <a:chExt cx="6612850" cy="2390775"/>
          </a:xfrm>
        </p:grpSpPr>
        <p:pic>
          <p:nvPicPr>
            <p:cNvPr id="38" name="Picture 5"/>
            <p:cNvPicPr>
              <a:picLocks noChangeAspect="1" noChangeArrowheads="1"/>
            </p:cNvPicPr>
            <p:nvPr/>
          </p:nvPicPr>
          <p:blipFill>
            <a:blip r:embed="rId8"/>
            <a:srcRect/>
            <a:stretch>
              <a:fillRect/>
            </a:stretch>
          </p:blipFill>
          <p:spPr bwMode="auto">
            <a:xfrm>
              <a:off x="1647825" y="3938588"/>
              <a:ext cx="2533650" cy="3714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39" name="Picture 8" descr="C:\Users\win10\Documents\Tencent Files\3382972139\Image\C2C\90C48955FF60D2B881C60E292021A7C6.jpg"/>
            <p:cNvPicPr>
              <a:picLocks noChangeAspect="1" noChangeArrowheads="1"/>
            </p:cNvPicPr>
            <p:nvPr/>
          </p:nvPicPr>
          <p:blipFill>
            <a:blip r:embed="rId9" cstate="print"/>
            <a:srcRect t="18238" b="975"/>
            <a:stretch>
              <a:fillRect/>
            </a:stretch>
          </p:blipFill>
          <p:spPr bwMode="auto">
            <a:xfrm>
              <a:off x="4314824" y="3657600"/>
              <a:ext cx="3945851" cy="239077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0" name="组合 39"/>
          <p:cNvGrpSpPr/>
          <p:nvPr/>
        </p:nvGrpSpPr>
        <p:grpSpPr>
          <a:xfrm>
            <a:off x="1662113" y="4058412"/>
            <a:ext cx="10529887" cy="2440905"/>
            <a:chOff x="1662113" y="3619500"/>
            <a:chExt cx="10529887" cy="2440905"/>
          </a:xfrm>
        </p:grpSpPr>
        <p:pic>
          <p:nvPicPr>
            <p:cNvPr id="41" name="Picture 6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1662113" y="4838700"/>
              <a:ext cx="2524125" cy="3810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42" name="Picture 10"/>
            <p:cNvPicPr>
              <a:picLocks noChangeAspect="1" noChangeArrowheads="1"/>
            </p:cNvPicPr>
            <p:nvPr/>
          </p:nvPicPr>
          <p:blipFill>
            <a:blip r:embed="rId11" cstate="print"/>
            <a:srcRect/>
            <a:stretch>
              <a:fillRect/>
            </a:stretch>
          </p:blipFill>
          <p:spPr bwMode="auto">
            <a:xfrm>
              <a:off x="8343600" y="3619500"/>
              <a:ext cx="3848400" cy="2440905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  <p:grpSp>
        <p:nvGrpSpPr>
          <p:cNvPr id="44" name="组合 43"/>
          <p:cNvGrpSpPr/>
          <p:nvPr/>
        </p:nvGrpSpPr>
        <p:grpSpPr>
          <a:xfrm>
            <a:off x="904874" y="1534287"/>
            <a:ext cx="10894048" cy="4252722"/>
            <a:chOff x="728663" y="1660550"/>
            <a:chExt cx="10894048" cy="4252722"/>
          </a:xfrm>
        </p:grpSpPr>
        <p:pic>
          <p:nvPicPr>
            <p:cNvPr id="8194" name="Picture 2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728663" y="2181225"/>
              <a:ext cx="6086475" cy="3429000"/>
            </a:xfrm>
            <a:prstGeom prst="roundRect">
              <a:avLst>
                <a:gd name="adj" fmla="val 4167"/>
              </a:avLst>
            </a:prstGeom>
            <a:solidFill>
              <a:srgbClr val="FFFFFF"/>
            </a:solidFill>
            <a:ln w="76200" cap="sq">
              <a:solidFill>
                <a:srgbClr val="EAEAEA"/>
              </a:solidFill>
              <a:miter lim="800000"/>
              <a:headEnd/>
              <a:tailEnd/>
            </a:ln>
            <a:effectLst>
              <a:reflection blurRad="12700" stA="33000" endPos="28000" dist="5000" dir="5400000" sy="-100000" algn="bl" rotWithShape="0"/>
            </a:effectLst>
            <a:scene3d>
              <a:camera prst="orthographicFront"/>
              <a:lightRig rig="threePt" dir="t">
                <a:rot lat="0" lon="0" rev="2700000"/>
              </a:lightRig>
            </a:scene3d>
            <a:sp3d contourW="6350">
              <a:bevelT h="38100"/>
              <a:contourClr>
                <a:srgbClr val="C0C0C0"/>
              </a:contourClr>
            </a:sp3d>
          </p:spPr>
        </p:pic>
        <p:pic>
          <p:nvPicPr>
            <p:cNvPr id="8195" name="Picture 3"/>
            <p:cNvPicPr>
              <a:picLocks noChangeAspect="1" noChangeArrowheads="1"/>
            </p:cNvPicPr>
            <p:nvPr/>
          </p:nvPicPr>
          <p:blipFill>
            <a:blip r:embed="rId13"/>
            <a:srcRect/>
            <a:stretch>
              <a:fillRect/>
            </a:stretch>
          </p:blipFill>
          <p:spPr bwMode="auto">
            <a:xfrm>
              <a:off x="7304225" y="1660550"/>
              <a:ext cx="4318486" cy="4252722"/>
            </a:xfrm>
            <a:prstGeom prst="rect">
              <a:avLst/>
            </a:prstGeom>
            <a:ln>
              <a:solidFill>
                <a:srgbClr val="C00000"/>
              </a:solidFill>
            </a:ln>
            <a:effectLst>
              <a:glow rad="63500">
                <a:schemeClr val="accent2">
                  <a:satMod val="175000"/>
                  <a:alpha val="40000"/>
                </a:schemeClr>
              </a:glow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-28575" y="0"/>
            <a:ext cx="12714924" cy="6858000"/>
            <a:chOff x="-194953" y="2330973"/>
            <a:chExt cx="12714924" cy="6858000"/>
          </a:xfrm>
        </p:grpSpPr>
        <p:sp>
          <p:nvSpPr>
            <p:cNvPr id="27" name="矩形 26"/>
            <p:cNvSpPr/>
            <p:nvPr/>
          </p:nvSpPr>
          <p:spPr>
            <a:xfrm>
              <a:off x="-194953" y="2330973"/>
              <a:ext cx="12714924" cy="6858000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lumMod val="5000"/>
                    <a:lumOff val="95000"/>
                    <a:alpha val="62000"/>
                  </a:schemeClr>
                </a:gs>
                <a:gs pos="74000">
                  <a:schemeClr val="accent1">
                    <a:lumMod val="45000"/>
                    <a:lumOff val="55000"/>
                  </a:schemeClr>
                </a:gs>
                <a:gs pos="83000">
                  <a:schemeClr val="accent1">
                    <a:lumMod val="45000"/>
                    <a:lumOff val="55000"/>
                  </a:schemeClr>
                </a:gs>
                <a:gs pos="100000">
                  <a:schemeClr val="accent1">
                    <a:lumMod val="30000"/>
                    <a:lumOff val="7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1501624" y="4504083"/>
              <a:ext cx="10740995" cy="280076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zh-CN" altLang="en-US" sz="4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曾记否：</a:t>
              </a:r>
              <a:endParaRPr lang="en-US" altLang="zh-CN" sz="4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  <a:p>
              <a:r>
                <a:rPr lang="en-US" altLang="zh-CN" sz="4400" dirty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	</a:t>
              </a:r>
              <a:r>
                <a:rPr lang="zh-CN" altLang="en-US" sz="4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一切活动</a:t>
              </a:r>
              <a:endParaRPr lang="en-US" altLang="zh-CN" sz="4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  <a:p>
              <a:r>
                <a:rPr lang="en-US" altLang="zh-CN" sz="4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       </a:t>
              </a:r>
              <a:r>
                <a:rPr lang="zh-CN" altLang="en-US" sz="4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都不只是几个人</a:t>
              </a:r>
              <a:r>
                <a:rPr lang="zh-CN" altLang="en-US" sz="4400" b="1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策划、义务、付出</a:t>
              </a:r>
              <a:endParaRPr lang="en-US" altLang="zh-CN" sz="4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  <a:p>
              <a:r>
                <a:rPr lang="en-US" altLang="zh-CN" sz="4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	</a:t>
              </a:r>
              <a:r>
                <a:rPr lang="zh-CN" altLang="en-US" sz="4400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而是所有人的</a:t>
              </a:r>
              <a:r>
                <a:rPr lang="zh-CN" altLang="en-US" sz="4400" b="1" dirty="0" smtClean="0">
                  <a:latin typeface="方正小标宋简体" panose="03000509000000000000" pitchFamily="65" charset="-122"/>
                  <a:ea typeface="方正小标宋简体" panose="03000509000000000000" pitchFamily="65" charset="-122"/>
                </a:rPr>
                <a:t>行动、责任、收获</a:t>
              </a:r>
              <a:endParaRPr lang="en-US" altLang="zh-CN" sz="4400" dirty="0" smtClean="0">
                <a:latin typeface="方正小标宋简体" panose="03000509000000000000" pitchFamily="65" charset="-122"/>
                <a:ea typeface="方正小标宋简体" panose="03000509000000000000" pitchFamily="65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jEyOTA4NTEyNzEwMDEwYjY3OWU4NGUxZWRkOGJlYjc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6619.99842519685,&quot;width&quot;:12214.737007874015}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814</TotalTime>
  <Words>939</Words>
  <Application>Microsoft Office PowerPoint</Application>
  <PresentationFormat>宽屏</PresentationFormat>
  <Paragraphs>136</Paragraphs>
  <Slides>23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31" baseType="lpstr">
      <vt:lpstr>等线</vt:lpstr>
      <vt:lpstr>方正小标宋简体</vt:lpstr>
      <vt:lpstr>华光小标宋_CNKI</vt:lpstr>
      <vt:lpstr>楷体</vt:lpstr>
      <vt:lpstr>微软雅黑</vt:lpstr>
      <vt:lpstr>Arial</vt:lpstr>
      <vt:lpstr>Wingdings</vt:lpstr>
      <vt:lpstr>Office 主题​​</vt:lpstr>
      <vt:lpstr>旅途本身的意义</vt:lpstr>
      <vt:lpstr>旅途——前路既定</vt:lpstr>
      <vt:lpstr>旅途起点：我·我们</vt:lpstr>
      <vt:lpstr>我是谁？从哪来？到哪去？</vt:lpstr>
      <vt:lpstr>PowerPoint 演示文稿</vt:lpstr>
      <vt:lpstr>支部大会：抛砖引玉、集思广益</vt:lpstr>
      <vt:lpstr>旅途过程：前行·有趣</vt:lpstr>
      <vt:lpstr>团小组PK：趣味党史，寓学于乐</vt:lpstr>
      <vt:lpstr>PowerPoint 演示文稿</vt:lpstr>
      <vt:lpstr>线下采访：心声共鸣，1+1&gt;2</vt:lpstr>
      <vt:lpstr>线上宣传：奋斗强国，青春风采</vt:lpstr>
      <vt:lpstr>红色实践：以践促学，知行合一</vt:lpstr>
      <vt:lpstr>党史育人：剧+本=有趣的思想</vt:lpstr>
      <vt:lpstr>旅途轶事：一路坎“柯”</vt:lpstr>
      <vt:lpstr>11月25日 党史育人，一路坎“柯”</vt:lpstr>
      <vt:lpstr>一个残酷的事实：80%的团支书……</vt:lpstr>
      <vt:lpstr>旅行收获：纪行·经验</vt:lpstr>
      <vt:lpstr>PowerPoint 演示文稿</vt:lpstr>
      <vt:lpstr>分享总结：点面结合，继往开来</vt:lpstr>
      <vt:lpstr>PowerPoint 演示文稿</vt:lpstr>
      <vt:lpstr>PowerPoint 演示文稿</vt:lpstr>
      <vt:lpstr>旅途——你自己定义它的意义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单击此处编辑标题</dc:title>
  <dc:creator>陈振鹏</dc:creator>
  <cp:lastModifiedBy>win10</cp:lastModifiedBy>
  <cp:revision>207</cp:revision>
  <dcterms:created xsi:type="dcterms:W3CDTF">2020-10-16T12:41:00Z</dcterms:created>
  <dcterms:modified xsi:type="dcterms:W3CDTF">2022-11-08T13:33:53Z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9B97396C8D0C45BBAA8E93A919A57CA1</vt:lpwstr>
  </property>
  <property fmtid="{D5CDD505-2E9C-101B-9397-08002B2CF9AE}" pid="3" name="KSOProductBuildVer">
    <vt:lpwstr>2052-11.1.0.12313</vt:lpwstr>
  </property>
</Properties>
</file>